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5"/>
  </p:notesMasterIdLst>
  <p:sldIdLst>
    <p:sldId id="2561" r:id="rId2"/>
    <p:sldId id="2562" r:id="rId3"/>
    <p:sldId id="2563" r:id="rId4"/>
    <p:sldId id="2564" r:id="rId5"/>
    <p:sldId id="2565" r:id="rId6"/>
    <p:sldId id="2566" r:id="rId7"/>
    <p:sldId id="2567" r:id="rId8"/>
    <p:sldId id="2568" r:id="rId9"/>
    <p:sldId id="2569" r:id="rId10"/>
    <p:sldId id="2570" r:id="rId11"/>
    <p:sldId id="2571" r:id="rId12"/>
    <p:sldId id="2572" r:id="rId13"/>
    <p:sldId id="2573" r:id="rId14"/>
    <p:sldId id="2574" r:id="rId15"/>
    <p:sldId id="2575" r:id="rId16"/>
    <p:sldId id="2576" r:id="rId17"/>
    <p:sldId id="2577" r:id="rId18"/>
    <p:sldId id="2578" r:id="rId19"/>
    <p:sldId id="2579" r:id="rId20"/>
    <p:sldId id="2580" r:id="rId21"/>
    <p:sldId id="2581" r:id="rId22"/>
    <p:sldId id="2582" r:id="rId23"/>
    <p:sldId id="2583" r:id="rId24"/>
  </p:sldIdLst>
  <p:sldSz cx="12192000" cy="6858000"/>
  <p:notesSz cx="6858000" cy="9144000"/>
  <p:defaultTextStyle>
    <a:defPPr>
      <a:defRPr lang="es-A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ropuesta de Implementación de IA para Mantenimiento Predictivo en Rodamientos de Compresores de Gas" id="{91AF9E39-06C8-4B54-931C-BC858456A114}">
          <p14:sldIdLst>
            <p14:sldId id="2561"/>
            <p14:sldId id="2562"/>
          </p14:sldIdLst>
        </p14:section>
        <p14:section name="Situación actual: retos operativos en la planta de procesamiento de gas" id="{7BE6C48E-B243-4FB5-916B-534F3194391E}">
          <p14:sldIdLst>
            <p14:sldId id="2563"/>
            <p14:sldId id="2564"/>
            <p14:sldId id="2565"/>
            <p14:sldId id="2566"/>
          </p14:sldIdLst>
        </p14:section>
        <p14:section name="Solución propuesta: modelo de IA para mantenimiento predictivo" id="{56B0A6E6-5F3F-41A2-8A22-1387D7AD44CC}">
          <p14:sldIdLst>
            <p14:sldId id="2567"/>
            <p14:sldId id="2568"/>
            <p14:sldId id="2569"/>
            <p14:sldId id="2570"/>
          </p14:sldIdLst>
        </p14:section>
        <p14:section name="Comparación de modelos de IA evaluados: LSTM vs. Transformer" id="{D303C47C-2F4D-4CF5-AD43-674FA5B9DC0D}">
          <p14:sldIdLst>
            <p14:sldId id="2571"/>
            <p14:sldId id="2572"/>
            <p14:sldId id="2573"/>
            <p14:sldId id="2574"/>
          </p14:sldIdLst>
        </p14:section>
        <p14:section name="Valor estratégico y retorno de inversión para la planta" id="{1577E3B6-3A45-4B16-9B19-6D2D1098D4C0}">
          <p14:sldIdLst>
            <p14:sldId id="2575"/>
            <p14:sldId id="2576"/>
            <p14:sldId id="2577"/>
            <p14:sldId id="2578"/>
          </p14:sldIdLst>
        </p14:section>
        <p14:section name="Plan de implementación y siguientes pasos" id="{3E0D5EB4-0F0D-4F95-9E11-462B0A7670B8}">
          <p14:sldIdLst>
            <p14:sldId id="2579"/>
            <p14:sldId id="2580"/>
            <p14:sldId id="2581"/>
            <p14:sldId id="2582"/>
          </p14:sldIdLst>
        </p14:section>
        <p14:section name="Conclusión" id="{D38631CA-4207-4B04-8446-FFC29528EB39}">
          <p14:sldIdLst>
            <p14:sldId id="2583"/>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06" autoAdjust="0"/>
    <p:restoredTop sz="94660"/>
  </p:normalViewPr>
  <p:slideViewPr>
    <p:cSldViewPr snapToGrid="0">
      <p:cViewPr varScale="1">
        <p:scale>
          <a:sx n="75" d="100"/>
          <a:sy n="75" d="100"/>
        </p:scale>
        <p:origin x="690" y="267"/>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diagrams/_rels/data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image" Target="../media/image3.jpeg"/></Relationships>
</file>

<file path=ppt/diagrams/_rels/data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image" Target="../media/image11.jpeg"/></Relationships>
</file>

<file path=ppt/diagrams/_rels/drawing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image" Target="../media/image3.jpeg"/></Relationships>
</file>

<file path=ppt/diagrams/_rels/drawing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image" Target="../media/image11.jpeg"/></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92E989A-75E1-4A1B-A95C-BBEA35EF13A9}" type="doc">
      <dgm:prSet loTypeId="urn:microsoft.com/office/officeart/2024/3/layout/verticalVisualTextBlock1" loCatId="Picture" qsTypeId="urn:microsoft.com/office/officeart/2005/8/quickstyle/simple4" qsCatId="simple" csTypeId="urn:microsoft.com/office/officeart/2005/8/colors/accent0_3" csCatId="mainScheme" phldr="1"/>
      <dgm:spPr/>
      <dgm:t>
        <a:bodyPr/>
        <a:lstStyle/>
        <a:p>
          <a:endParaRPr lang="es-AR"/>
        </a:p>
      </dgm:t>
    </dgm:pt>
    <dgm:pt modelId="{707B67A5-D4E4-4A41-B99F-8365193FB80B}">
      <dgm:prSet/>
      <dgm:spPr/>
      <dgm:t>
        <a:bodyPr/>
        <a:lstStyle/>
        <a:p>
          <a:pPr>
            <a:lnSpc>
              <a:spcPct val="100000"/>
            </a:lnSpc>
            <a:defRPr b="1"/>
          </a:pPr>
          <a:r>
            <a:rPr lang="es-AR"/>
            <a:t>Costos directos de reparación</a:t>
          </a:r>
        </a:p>
      </dgm:t>
    </dgm:pt>
    <dgm:pt modelId="{FF3A207E-7EFD-4756-9032-A9198FC6408D}" type="parTrans" cxnId="{FB4F213E-1A2A-45D4-A353-890989819CD8}">
      <dgm:prSet/>
      <dgm:spPr/>
      <dgm:t>
        <a:bodyPr/>
        <a:lstStyle/>
        <a:p>
          <a:endParaRPr lang="es-AR"/>
        </a:p>
      </dgm:t>
    </dgm:pt>
    <dgm:pt modelId="{0BCCDAA8-E646-4F43-984C-26DEBB1BFBDA}" type="sibTrans" cxnId="{FB4F213E-1A2A-45D4-A353-890989819CD8}">
      <dgm:prSet/>
      <dgm:spPr/>
      <dgm:t>
        <a:bodyPr/>
        <a:lstStyle/>
        <a:p>
          <a:pPr>
            <a:lnSpc>
              <a:spcPct val="100000"/>
            </a:lnSpc>
            <a:defRPr b="1"/>
          </a:pPr>
          <a:endParaRPr lang="es-AR"/>
        </a:p>
      </dgm:t>
    </dgm:pt>
    <dgm:pt modelId="{21082EBD-0BF0-4BDD-B0C1-3F58697A3443}">
      <dgm:prSet/>
      <dgm:spPr/>
      <dgm:t>
        <a:bodyPr/>
        <a:lstStyle/>
        <a:p>
          <a:pPr>
            <a:lnSpc>
              <a:spcPct val="100000"/>
            </a:lnSpc>
          </a:pPr>
          <a:r>
            <a:rPr lang="es-AR"/>
            <a:t>Las paradas no planificadas generan costos elevados por reparación y mantenimiento urgente de equipos críticos.</a:t>
          </a:r>
        </a:p>
      </dgm:t>
    </dgm:pt>
    <dgm:pt modelId="{42929C27-BCB8-4671-8276-3FF72DEE40C1}" type="parTrans" cxnId="{B39790F8-C2E6-4C8B-8308-C0DADE7C7470}">
      <dgm:prSet/>
      <dgm:spPr/>
      <dgm:t>
        <a:bodyPr/>
        <a:lstStyle/>
        <a:p>
          <a:endParaRPr lang="es-AR"/>
        </a:p>
      </dgm:t>
    </dgm:pt>
    <dgm:pt modelId="{BCDA7935-945B-4664-A7CA-08C392671CB4}" type="sibTrans" cxnId="{B39790F8-C2E6-4C8B-8308-C0DADE7C7470}">
      <dgm:prSet/>
      <dgm:spPr/>
      <dgm:t>
        <a:bodyPr/>
        <a:lstStyle/>
        <a:p>
          <a:endParaRPr lang="es-AR"/>
        </a:p>
      </dgm:t>
    </dgm:pt>
    <dgm:pt modelId="{2A7AB4D2-6D93-4659-97BA-6EECEE7FEE39}">
      <dgm:prSet/>
      <dgm:spPr/>
      <dgm:t>
        <a:bodyPr/>
        <a:lstStyle/>
        <a:p>
          <a:pPr>
            <a:lnSpc>
              <a:spcPct val="100000"/>
            </a:lnSpc>
            <a:defRPr b="1"/>
          </a:pPr>
          <a:r>
            <a:rPr lang="es-AR"/>
            <a:t>Pérdida de producción</a:t>
          </a:r>
        </a:p>
      </dgm:t>
    </dgm:pt>
    <dgm:pt modelId="{74E0B1A5-1D41-4CCD-A087-FE515E2A65E2}" type="parTrans" cxnId="{C6A62FE6-6FD0-4A4A-AA72-EC5CCDB94325}">
      <dgm:prSet/>
      <dgm:spPr/>
      <dgm:t>
        <a:bodyPr/>
        <a:lstStyle/>
        <a:p>
          <a:endParaRPr lang="es-AR"/>
        </a:p>
      </dgm:t>
    </dgm:pt>
    <dgm:pt modelId="{3573BBE1-1080-4519-A5D5-7CAFB7FA7BC2}" type="sibTrans" cxnId="{C6A62FE6-6FD0-4A4A-AA72-EC5CCDB94325}">
      <dgm:prSet/>
      <dgm:spPr/>
      <dgm:t>
        <a:bodyPr/>
        <a:lstStyle/>
        <a:p>
          <a:pPr>
            <a:lnSpc>
              <a:spcPct val="100000"/>
            </a:lnSpc>
            <a:defRPr b="1"/>
          </a:pPr>
          <a:endParaRPr lang="es-AR"/>
        </a:p>
      </dgm:t>
    </dgm:pt>
    <dgm:pt modelId="{770D1D77-655D-4895-92AC-41B73F408C8D}">
      <dgm:prSet/>
      <dgm:spPr/>
      <dgm:t>
        <a:bodyPr/>
        <a:lstStyle/>
        <a:p>
          <a:pPr>
            <a:lnSpc>
              <a:spcPct val="100000"/>
            </a:lnSpc>
          </a:pPr>
          <a:r>
            <a:rPr lang="es-AR"/>
            <a:t>El tiempo de inactividad provoca pérdida significativa en la producción y reduce la eficiencia operativa.</a:t>
          </a:r>
        </a:p>
      </dgm:t>
    </dgm:pt>
    <dgm:pt modelId="{7BA655C4-6B0A-48DC-901A-64274BF9AE7C}" type="parTrans" cxnId="{569E1E2F-CE83-49C3-A287-96A021BA08FE}">
      <dgm:prSet/>
      <dgm:spPr/>
      <dgm:t>
        <a:bodyPr/>
        <a:lstStyle/>
        <a:p>
          <a:endParaRPr lang="es-AR"/>
        </a:p>
      </dgm:t>
    </dgm:pt>
    <dgm:pt modelId="{2A7E0599-B5CE-4A50-B37F-2CB5AA6E7A23}" type="sibTrans" cxnId="{569E1E2F-CE83-49C3-A287-96A021BA08FE}">
      <dgm:prSet/>
      <dgm:spPr/>
      <dgm:t>
        <a:bodyPr/>
        <a:lstStyle/>
        <a:p>
          <a:endParaRPr lang="es-AR"/>
        </a:p>
      </dgm:t>
    </dgm:pt>
    <dgm:pt modelId="{15FEE3E8-B799-4D7D-A27A-3337177EF4C7}">
      <dgm:prSet/>
      <dgm:spPr/>
      <dgm:t>
        <a:bodyPr/>
        <a:lstStyle/>
        <a:p>
          <a:pPr>
            <a:lnSpc>
              <a:spcPct val="100000"/>
            </a:lnSpc>
            <a:defRPr b="1"/>
          </a:pPr>
          <a:r>
            <a:rPr lang="es-AR"/>
            <a:t>Penalizaciones contractuales</a:t>
          </a:r>
        </a:p>
      </dgm:t>
    </dgm:pt>
    <dgm:pt modelId="{776CC971-B4F7-4C99-BFEC-3F9D4D52AB0D}" type="parTrans" cxnId="{722B4CCC-8773-445A-A5A0-600379C7D054}">
      <dgm:prSet/>
      <dgm:spPr/>
      <dgm:t>
        <a:bodyPr/>
        <a:lstStyle/>
        <a:p>
          <a:endParaRPr lang="es-AR"/>
        </a:p>
      </dgm:t>
    </dgm:pt>
    <dgm:pt modelId="{6FE964F9-696D-446F-8B03-803802645D35}" type="sibTrans" cxnId="{722B4CCC-8773-445A-A5A0-600379C7D054}">
      <dgm:prSet/>
      <dgm:spPr/>
      <dgm:t>
        <a:bodyPr/>
        <a:lstStyle/>
        <a:p>
          <a:endParaRPr lang="es-AR"/>
        </a:p>
      </dgm:t>
    </dgm:pt>
    <dgm:pt modelId="{A39DBA13-B691-4291-A3FF-7AE55893180B}">
      <dgm:prSet/>
      <dgm:spPr/>
      <dgm:t>
        <a:bodyPr/>
        <a:lstStyle/>
        <a:p>
          <a:pPr>
            <a:lnSpc>
              <a:spcPct val="100000"/>
            </a:lnSpc>
          </a:pPr>
          <a:r>
            <a:rPr lang="es-AR"/>
            <a:t>El incumplimiento en entregas puede conllevar multas y penalizaciones contractuales costosas para la empresa.</a:t>
          </a:r>
        </a:p>
      </dgm:t>
    </dgm:pt>
    <dgm:pt modelId="{10E04B29-7D56-49E4-A6FF-62647DBF4446}" type="parTrans" cxnId="{FE7BC6ED-7D5E-4263-9635-19C6FC32C8DA}">
      <dgm:prSet/>
      <dgm:spPr/>
      <dgm:t>
        <a:bodyPr/>
        <a:lstStyle/>
        <a:p>
          <a:endParaRPr lang="es-AR"/>
        </a:p>
      </dgm:t>
    </dgm:pt>
    <dgm:pt modelId="{F511A51E-B08E-4E49-A183-ED66DC6F86F1}" type="sibTrans" cxnId="{FE7BC6ED-7D5E-4263-9635-19C6FC32C8DA}">
      <dgm:prSet/>
      <dgm:spPr/>
      <dgm:t>
        <a:bodyPr/>
        <a:lstStyle/>
        <a:p>
          <a:endParaRPr lang="es-AR"/>
        </a:p>
      </dgm:t>
    </dgm:pt>
    <dgm:pt modelId="{65E9DF88-5AF8-4A21-8E75-CB792E8A4CCB}" type="pres">
      <dgm:prSet presAssocID="{F92E989A-75E1-4A1B-A95C-BBEA35EF13A9}" presName="Root" presStyleCnt="0">
        <dgm:presLayoutVars>
          <dgm:dir/>
          <dgm:resizeHandles val="exact"/>
        </dgm:presLayoutVars>
      </dgm:prSet>
      <dgm:spPr/>
    </dgm:pt>
    <dgm:pt modelId="{3B43696E-90F4-47F1-9155-014375EC1C77}" type="pres">
      <dgm:prSet presAssocID="{707B67A5-D4E4-4A41-B99F-8365193FB80B}" presName="Composite" presStyleCnt="0"/>
      <dgm:spPr/>
    </dgm:pt>
    <dgm:pt modelId="{5C97BC27-966C-4E8A-9F6A-2B09BBBA9D3F}" type="pres">
      <dgm:prSet presAssocID="{707B67A5-D4E4-4A41-B99F-8365193FB80B}" presName="Picture" presStyleLbl="node1" presStyleIdx="0" presStyleCnt="3"/>
      <dgm:spPr>
        <a:blipFill>
          <a:blip xmlns:r="http://schemas.openxmlformats.org/officeDocument/2006/relationships" r:embed="rId1">
            <a:extLst>
              <a:ext uri="{28A0092B-C50C-407E-A947-70E740481C1C}">
                <a14:useLocalDpi xmlns:a14="http://schemas.microsoft.com/office/drawing/2010/main" val="0"/>
              </a:ext>
            </a:extLst>
          </a:blip>
          <a:srcRect r="33253" b="4"/>
          <a:stretch/>
        </a:blipFill>
      </dgm:spPr>
      <dgm:extLst>
        <a:ext uri="{E40237B7-FDA0-4F09-8148-C483321AD2D9}">
          <dgm14:cNvPr xmlns:dgm14="http://schemas.microsoft.com/office/drawing/2010/diagram" id="0" name="" descr="Hombres trabajando en cableado"/>
        </a:ext>
      </dgm:extLst>
    </dgm:pt>
    <dgm:pt modelId="{D6E4BD42-37EC-4738-9591-EEDBD9B6382C}" type="pres">
      <dgm:prSet presAssocID="{707B67A5-D4E4-4A41-B99F-8365193FB80B}" presName="Subtitle" presStyleLbl="revTx" presStyleIdx="0" presStyleCnt="6">
        <dgm:presLayoutVars>
          <dgm:chMax val="0"/>
          <dgm:bulletEnabled/>
        </dgm:presLayoutVars>
      </dgm:prSet>
      <dgm:spPr/>
    </dgm:pt>
    <dgm:pt modelId="{29E43D03-4C6A-4DDC-8B4C-FD322A6DCD6D}" type="pres">
      <dgm:prSet presAssocID="{707B67A5-D4E4-4A41-B99F-8365193FB80B}" presName="Description" presStyleLbl="revTx" presStyleIdx="1" presStyleCnt="6">
        <dgm:presLayoutVars>
          <dgm:bulletEnabled/>
        </dgm:presLayoutVars>
      </dgm:prSet>
      <dgm:spPr/>
    </dgm:pt>
    <dgm:pt modelId="{3AB444FF-FCE6-40F8-B5D7-FF7E6EB3B6BC}" type="pres">
      <dgm:prSet presAssocID="{0BCCDAA8-E646-4F43-984C-26DEBB1BFBDA}" presName="sibTrans" presStyleLbl="sibTrans2D1" presStyleIdx="0" presStyleCnt="0"/>
      <dgm:spPr/>
    </dgm:pt>
    <dgm:pt modelId="{81E5D790-C6EB-4061-ABF1-B66BAFBD3CBB}" type="pres">
      <dgm:prSet presAssocID="{2A7AB4D2-6D93-4659-97BA-6EECEE7FEE39}" presName="Composite" presStyleCnt="0"/>
      <dgm:spPr/>
    </dgm:pt>
    <dgm:pt modelId="{B8E508A4-9887-4FAB-B3CC-15C238AEDE1E}" type="pres">
      <dgm:prSet presAssocID="{2A7AB4D2-6D93-4659-97BA-6EECEE7FEE39}" presName="Picture" presStyleLbl="node1" presStyleIdx="1" presStyleCnt="3"/>
      <dgm:spPr>
        <a:blipFill>
          <a:blip xmlns:r="http://schemas.openxmlformats.org/officeDocument/2006/relationships" r:embed="rId2">
            <a:extLst>
              <a:ext uri="{28A0092B-C50C-407E-A947-70E740481C1C}">
                <a14:useLocalDpi xmlns:a14="http://schemas.microsoft.com/office/drawing/2010/main" val="0"/>
              </a:ext>
            </a:extLst>
          </a:blip>
          <a:srcRect l="12960" r="20292" b="4"/>
          <a:stretch/>
        </a:blipFill>
      </dgm:spPr>
      <dgm:extLst>
        <a:ext uri="{E40237B7-FDA0-4F09-8148-C483321AD2D9}">
          <dgm14:cNvPr xmlns:dgm14="http://schemas.microsoft.com/office/drawing/2010/diagram" id="0" name="" descr="Fábrica de embotellado - Línea de embotellado de jugo de naranja para procesar y embotellar jugo en botellas. Enfoque selectivo."/>
        </a:ext>
      </dgm:extLst>
    </dgm:pt>
    <dgm:pt modelId="{C81A4BD9-FF2C-49DA-8B3A-FF92FB33051C}" type="pres">
      <dgm:prSet presAssocID="{2A7AB4D2-6D93-4659-97BA-6EECEE7FEE39}" presName="Subtitle" presStyleLbl="revTx" presStyleIdx="2" presStyleCnt="6">
        <dgm:presLayoutVars>
          <dgm:chMax val="0"/>
          <dgm:bulletEnabled/>
        </dgm:presLayoutVars>
      </dgm:prSet>
      <dgm:spPr/>
    </dgm:pt>
    <dgm:pt modelId="{E4FB7495-B49D-4CDE-B14F-F3575840033B}" type="pres">
      <dgm:prSet presAssocID="{2A7AB4D2-6D93-4659-97BA-6EECEE7FEE39}" presName="Description" presStyleLbl="revTx" presStyleIdx="3" presStyleCnt="6">
        <dgm:presLayoutVars>
          <dgm:bulletEnabled/>
        </dgm:presLayoutVars>
      </dgm:prSet>
      <dgm:spPr/>
    </dgm:pt>
    <dgm:pt modelId="{6793EA24-8CAC-40F9-8630-435B47E11276}" type="pres">
      <dgm:prSet presAssocID="{3573BBE1-1080-4519-A5D5-7CAFB7FA7BC2}" presName="sibTrans" presStyleLbl="sibTrans2D1" presStyleIdx="0" presStyleCnt="0"/>
      <dgm:spPr/>
    </dgm:pt>
    <dgm:pt modelId="{86F147E8-53AC-4F9D-A42C-7CEC5815533E}" type="pres">
      <dgm:prSet presAssocID="{15FEE3E8-B799-4D7D-A27A-3337177EF4C7}" presName="Composite" presStyleCnt="0"/>
      <dgm:spPr/>
    </dgm:pt>
    <dgm:pt modelId="{4133CA27-E255-4526-A142-27769FEB8F87}" type="pres">
      <dgm:prSet presAssocID="{15FEE3E8-B799-4D7D-A27A-3337177EF4C7}" presName="Picture" presStyleLbl="nod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l="15541" r="17712" b="4"/>
          <a:stretch/>
        </a:blipFill>
      </dgm:spPr>
      <dgm:extLst>
        <a:ext uri="{E40237B7-FDA0-4F09-8148-C483321AD2D9}">
          <dgm14:cNvPr xmlns:dgm14="http://schemas.microsoft.com/office/drawing/2010/diagram" id="0" name="" descr="Participación y reunión de trabajadores de cuello blanco. Trabajo en equipo y negocios. Estado de ánimo de felicidad."/>
        </a:ext>
      </dgm:extLst>
    </dgm:pt>
    <dgm:pt modelId="{1F0AE0A9-DA82-4261-9BBB-3A71A68E34DB}" type="pres">
      <dgm:prSet presAssocID="{15FEE3E8-B799-4D7D-A27A-3337177EF4C7}" presName="Subtitle" presStyleLbl="revTx" presStyleIdx="4" presStyleCnt="6">
        <dgm:presLayoutVars>
          <dgm:chMax val="0"/>
          <dgm:bulletEnabled/>
        </dgm:presLayoutVars>
      </dgm:prSet>
      <dgm:spPr/>
    </dgm:pt>
    <dgm:pt modelId="{AEB5F449-4858-457E-BFA3-A38C217BDF48}" type="pres">
      <dgm:prSet presAssocID="{15FEE3E8-B799-4D7D-A27A-3337177EF4C7}" presName="Description" presStyleLbl="revTx" presStyleIdx="5" presStyleCnt="6">
        <dgm:presLayoutVars>
          <dgm:bulletEnabled/>
        </dgm:presLayoutVars>
      </dgm:prSet>
      <dgm:spPr/>
    </dgm:pt>
  </dgm:ptLst>
  <dgm:cxnLst>
    <dgm:cxn modelId="{939CF301-E7B8-418A-B7DB-1E58515A84E2}" type="presOf" srcId="{707B67A5-D4E4-4A41-B99F-8365193FB80B}" destId="{D6E4BD42-37EC-4738-9591-EEDBD9B6382C}" srcOrd="0" destOrd="0" presId="urn:microsoft.com/office/officeart/2024/3/layout/verticalVisualTextBlock1"/>
    <dgm:cxn modelId="{903C4C20-EF2A-4600-BEF5-A46908100389}" type="presOf" srcId="{2A7AB4D2-6D93-4659-97BA-6EECEE7FEE39}" destId="{C81A4BD9-FF2C-49DA-8B3A-FF92FB33051C}" srcOrd="0" destOrd="0" presId="urn:microsoft.com/office/officeart/2024/3/layout/verticalVisualTextBlock1"/>
    <dgm:cxn modelId="{569E1E2F-CE83-49C3-A287-96A021BA08FE}" srcId="{2A7AB4D2-6D93-4659-97BA-6EECEE7FEE39}" destId="{770D1D77-655D-4895-92AC-41B73F408C8D}" srcOrd="0" destOrd="0" parTransId="{7BA655C4-6B0A-48DC-901A-64274BF9AE7C}" sibTransId="{2A7E0599-B5CE-4A50-B37F-2CB5AA6E7A23}"/>
    <dgm:cxn modelId="{405F0E36-0BA2-429E-AE04-B2A0A3CEEEEB}" type="presOf" srcId="{21082EBD-0BF0-4BDD-B0C1-3F58697A3443}" destId="{29E43D03-4C6A-4DDC-8B4C-FD322A6DCD6D}" srcOrd="0" destOrd="0" presId="urn:microsoft.com/office/officeart/2024/3/layout/verticalVisualTextBlock1"/>
    <dgm:cxn modelId="{FB4F213E-1A2A-45D4-A353-890989819CD8}" srcId="{F92E989A-75E1-4A1B-A95C-BBEA35EF13A9}" destId="{707B67A5-D4E4-4A41-B99F-8365193FB80B}" srcOrd="0" destOrd="0" parTransId="{FF3A207E-7EFD-4756-9032-A9198FC6408D}" sibTransId="{0BCCDAA8-E646-4F43-984C-26DEBB1BFBDA}"/>
    <dgm:cxn modelId="{E1632088-A919-4590-BF1D-CD13BCBB9CCF}" type="presOf" srcId="{15FEE3E8-B799-4D7D-A27A-3337177EF4C7}" destId="{1F0AE0A9-DA82-4261-9BBB-3A71A68E34DB}" srcOrd="0" destOrd="0" presId="urn:microsoft.com/office/officeart/2024/3/layout/verticalVisualTextBlock1"/>
    <dgm:cxn modelId="{F0E31296-E940-4794-B379-54F5527D0570}" type="presOf" srcId="{0BCCDAA8-E646-4F43-984C-26DEBB1BFBDA}" destId="{3AB444FF-FCE6-40F8-B5D7-FF7E6EB3B6BC}" srcOrd="0" destOrd="0" presId="urn:microsoft.com/office/officeart/2024/3/layout/verticalVisualTextBlock1"/>
    <dgm:cxn modelId="{C346B69D-555A-41C4-BA28-3A41C6BF0654}" type="presOf" srcId="{3573BBE1-1080-4519-A5D5-7CAFB7FA7BC2}" destId="{6793EA24-8CAC-40F9-8630-435B47E11276}" srcOrd="0" destOrd="0" presId="urn:microsoft.com/office/officeart/2024/3/layout/verticalVisualTextBlock1"/>
    <dgm:cxn modelId="{4066ACAE-3558-46BE-9CBE-3DF3F571AF18}" type="presOf" srcId="{A39DBA13-B691-4291-A3FF-7AE55893180B}" destId="{AEB5F449-4858-457E-BFA3-A38C217BDF48}" srcOrd="0" destOrd="0" presId="urn:microsoft.com/office/officeart/2024/3/layout/verticalVisualTextBlock1"/>
    <dgm:cxn modelId="{78E409B9-579C-461B-81F8-83C3796CB172}" type="presOf" srcId="{F92E989A-75E1-4A1B-A95C-BBEA35EF13A9}" destId="{65E9DF88-5AF8-4A21-8E75-CB792E8A4CCB}" srcOrd="0" destOrd="0" presId="urn:microsoft.com/office/officeart/2024/3/layout/verticalVisualTextBlock1"/>
    <dgm:cxn modelId="{722B4CCC-8773-445A-A5A0-600379C7D054}" srcId="{F92E989A-75E1-4A1B-A95C-BBEA35EF13A9}" destId="{15FEE3E8-B799-4D7D-A27A-3337177EF4C7}" srcOrd="2" destOrd="0" parTransId="{776CC971-B4F7-4C99-BFEC-3F9D4D52AB0D}" sibTransId="{6FE964F9-696D-446F-8B03-803802645D35}"/>
    <dgm:cxn modelId="{5CE61AD9-5334-482C-845A-92A4702B4A08}" type="presOf" srcId="{770D1D77-655D-4895-92AC-41B73F408C8D}" destId="{E4FB7495-B49D-4CDE-B14F-F3575840033B}" srcOrd="0" destOrd="0" presId="urn:microsoft.com/office/officeart/2024/3/layout/verticalVisualTextBlock1"/>
    <dgm:cxn modelId="{C6A62FE6-6FD0-4A4A-AA72-EC5CCDB94325}" srcId="{F92E989A-75E1-4A1B-A95C-BBEA35EF13A9}" destId="{2A7AB4D2-6D93-4659-97BA-6EECEE7FEE39}" srcOrd="1" destOrd="0" parTransId="{74E0B1A5-1D41-4CCD-A087-FE515E2A65E2}" sibTransId="{3573BBE1-1080-4519-A5D5-7CAFB7FA7BC2}"/>
    <dgm:cxn modelId="{FE7BC6ED-7D5E-4263-9635-19C6FC32C8DA}" srcId="{15FEE3E8-B799-4D7D-A27A-3337177EF4C7}" destId="{A39DBA13-B691-4291-A3FF-7AE55893180B}" srcOrd="0" destOrd="0" parTransId="{10E04B29-7D56-49E4-A6FF-62647DBF4446}" sibTransId="{F511A51E-B08E-4E49-A183-ED66DC6F86F1}"/>
    <dgm:cxn modelId="{B39790F8-C2E6-4C8B-8308-C0DADE7C7470}" srcId="{707B67A5-D4E4-4A41-B99F-8365193FB80B}" destId="{21082EBD-0BF0-4BDD-B0C1-3F58697A3443}" srcOrd="0" destOrd="0" parTransId="{42929C27-BCB8-4671-8276-3FF72DEE40C1}" sibTransId="{BCDA7935-945B-4664-A7CA-08C392671CB4}"/>
    <dgm:cxn modelId="{A1000909-5939-47CE-B66C-E2A22D11065B}" type="presParOf" srcId="{65E9DF88-5AF8-4A21-8E75-CB792E8A4CCB}" destId="{3B43696E-90F4-47F1-9155-014375EC1C77}" srcOrd="0" destOrd="0" presId="urn:microsoft.com/office/officeart/2024/3/layout/verticalVisualTextBlock1"/>
    <dgm:cxn modelId="{BE06FACF-7296-4962-8CAA-7310EEBEFA2E}" type="presParOf" srcId="{3B43696E-90F4-47F1-9155-014375EC1C77}" destId="{5C97BC27-966C-4E8A-9F6A-2B09BBBA9D3F}" srcOrd="0" destOrd="0" presId="urn:microsoft.com/office/officeart/2024/3/layout/verticalVisualTextBlock1"/>
    <dgm:cxn modelId="{FF12D482-62DC-4CD8-BBB0-6F80864E1667}" type="presParOf" srcId="{3B43696E-90F4-47F1-9155-014375EC1C77}" destId="{D6E4BD42-37EC-4738-9591-EEDBD9B6382C}" srcOrd="1" destOrd="0" presId="urn:microsoft.com/office/officeart/2024/3/layout/verticalVisualTextBlock1"/>
    <dgm:cxn modelId="{F9DE64C3-5B06-4220-86C4-D7CBF4CDE552}" type="presParOf" srcId="{3B43696E-90F4-47F1-9155-014375EC1C77}" destId="{29E43D03-4C6A-4DDC-8B4C-FD322A6DCD6D}" srcOrd="2" destOrd="0" presId="urn:microsoft.com/office/officeart/2024/3/layout/verticalVisualTextBlock1"/>
    <dgm:cxn modelId="{5094ABA9-7BF4-47BB-8614-217590773CCD}" type="presParOf" srcId="{65E9DF88-5AF8-4A21-8E75-CB792E8A4CCB}" destId="{3AB444FF-FCE6-40F8-B5D7-FF7E6EB3B6BC}" srcOrd="1" destOrd="0" presId="urn:microsoft.com/office/officeart/2024/3/layout/verticalVisualTextBlock1"/>
    <dgm:cxn modelId="{2E3BDCA7-6B8C-49DF-A927-FCD2BFABACEC}" type="presParOf" srcId="{65E9DF88-5AF8-4A21-8E75-CB792E8A4CCB}" destId="{81E5D790-C6EB-4061-ABF1-B66BAFBD3CBB}" srcOrd="2" destOrd="0" presId="urn:microsoft.com/office/officeart/2024/3/layout/verticalVisualTextBlock1"/>
    <dgm:cxn modelId="{9CE124B1-5700-4478-8946-719688139F12}" type="presParOf" srcId="{81E5D790-C6EB-4061-ABF1-B66BAFBD3CBB}" destId="{B8E508A4-9887-4FAB-B3CC-15C238AEDE1E}" srcOrd="0" destOrd="0" presId="urn:microsoft.com/office/officeart/2024/3/layout/verticalVisualTextBlock1"/>
    <dgm:cxn modelId="{28F715FC-D1AD-4CB8-ACE0-CF03EF627E52}" type="presParOf" srcId="{81E5D790-C6EB-4061-ABF1-B66BAFBD3CBB}" destId="{C81A4BD9-FF2C-49DA-8B3A-FF92FB33051C}" srcOrd="1" destOrd="0" presId="urn:microsoft.com/office/officeart/2024/3/layout/verticalVisualTextBlock1"/>
    <dgm:cxn modelId="{545B8F0C-6D3C-4063-B8D6-8900726649CA}" type="presParOf" srcId="{81E5D790-C6EB-4061-ABF1-B66BAFBD3CBB}" destId="{E4FB7495-B49D-4CDE-B14F-F3575840033B}" srcOrd="2" destOrd="0" presId="urn:microsoft.com/office/officeart/2024/3/layout/verticalVisualTextBlock1"/>
    <dgm:cxn modelId="{B377470A-FC8B-4274-B6D4-442760631864}" type="presParOf" srcId="{65E9DF88-5AF8-4A21-8E75-CB792E8A4CCB}" destId="{6793EA24-8CAC-40F9-8630-435B47E11276}" srcOrd="3" destOrd="0" presId="urn:microsoft.com/office/officeart/2024/3/layout/verticalVisualTextBlock1"/>
    <dgm:cxn modelId="{FA824AC7-3C06-4885-8E9F-CCDC5F9FE23D}" type="presParOf" srcId="{65E9DF88-5AF8-4A21-8E75-CB792E8A4CCB}" destId="{86F147E8-53AC-4F9D-A42C-7CEC5815533E}" srcOrd="4" destOrd="0" presId="urn:microsoft.com/office/officeart/2024/3/layout/verticalVisualTextBlock1"/>
    <dgm:cxn modelId="{0718D93B-15E8-4FEE-95B3-58CF237D0812}" type="presParOf" srcId="{86F147E8-53AC-4F9D-A42C-7CEC5815533E}" destId="{4133CA27-E255-4526-A142-27769FEB8F87}" srcOrd="0" destOrd="0" presId="urn:microsoft.com/office/officeart/2024/3/layout/verticalVisualTextBlock1"/>
    <dgm:cxn modelId="{3727D664-AC16-486A-9E41-238266A807E1}" type="presParOf" srcId="{86F147E8-53AC-4F9D-A42C-7CEC5815533E}" destId="{1F0AE0A9-DA82-4261-9BBB-3A71A68E34DB}" srcOrd="1" destOrd="0" presId="urn:microsoft.com/office/officeart/2024/3/layout/verticalVisualTextBlock1"/>
    <dgm:cxn modelId="{39C07AA2-903D-45B1-BBEC-77960D408E71}" type="presParOf" srcId="{86F147E8-53AC-4F9D-A42C-7CEC5815533E}" destId="{AEB5F449-4858-457E-BFA3-A38C217BDF48}" srcOrd="2" destOrd="0" presId="urn:microsoft.com/office/officeart/2024/3/layout/verticalVisualTextBlock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4441D27-7624-496D-BE20-81A5F4A3889B}" type="doc">
      <dgm:prSet loTypeId="urn:microsoft.com/office/officeart/2024/3/layout/verticalVisualTextBlock1" loCatId="Picture" qsTypeId="urn:microsoft.com/office/officeart/2005/8/quickstyle/simple4" qsCatId="simple" csTypeId="urn:microsoft.com/office/officeart/2005/8/colors/accent0_2" csCatId="mainScheme" phldr="1"/>
      <dgm:spPr/>
      <dgm:t>
        <a:bodyPr/>
        <a:lstStyle/>
        <a:p>
          <a:endParaRPr lang="es-AR"/>
        </a:p>
      </dgm:t>
    </dgm:pt>
    <dgm:pt modelId="{21D2A84C-3E27-4DDF-BDD5-8D0033D941BD}">
      <dgm:prSet/>
      <dgm:spPr/>
      <dgm:t>
        <a:bodyPr/>
        <a:lstStyle/>
        <a:p>
          <a:pPr>
            <a:lnSpc>
              <a:spcPct val="100000"/>
            </a:lnSpc>
            <a:defRPr b="1"/>
          </a:pPr>
          <a:r>
            <a:rPr lang="es-AR"/>
            <a:t>Precisión superior del modelo LSTM</a:t>
          </a:r>
        </a:p>
      </dgm:t>
    </dgm:pt>
    <dgm:pt modelId="{A675B545-C09E-4730-BC69-6FAB9677B422}" type="parTrans" cxnId="{AF58FA98-8D88-41EE-9BCE-8BDE1DABF6CC}">
      <dgm:prSet/>
      <dgm:spPr/>
      <dgm:t>
        <a:bodyPr/>
        <a:lstStyle/>
        <a:p>
          <a:endParaRPr lang="es-AR"/>
        </a:p>
      </dgm:t>
    </dgm:pt>
    <dgm:pt modelId="{087C1E51-1BD6-409C-A610-12F0F431B8B3}" type="sibTrans" cxnId="{AF58FA98-8D88-41EE-9BCE-8BDE1DABF6CC}">
      <dgm:prSet/>
      <dgm:spPr/>
      <dgm:t>
        <a:bodyPr/>
        <a:lstStyle/>
        <a:p>
          <a:pPr>
            <a:lnSpc>
              <a:spcPct val="100000"/>
            </a:lnSpc>
            <a:defRPr b="1"/>
          </a:pPr>
          <a:endParaRPr lang="es-AR"/>
        </a:p>
      </dgm:t>
    </dgm:pt>
    <dgm:pt modelId="{359453E3-DC57-42A7-A38A-D6DEB5A7DCE5}">
      <dgm:prSet/>
      <dgm:spPr/>
      <dgm:t>
        <a:bodyPr/>
        <a:lstStyle/>
        <a:p>
          <a:pPr>
            <a:lnSpc>
              <a:spcPct val="100000"/>
            </a:lnSpc>
          </a:pPr>
          <a:r>
            <a:rPr lang="es-AR"/>
            <a:t>El modelo LSTM demostró una precisión significativamente alta en la detección de fallas en rodamientos durante las pruebas.</a:t>
          </a:r>
        </a:p>
      </dgm:t>
    </dgm:pt>
    <dgm:pt modelId="{66EBD8B6-6B0B-4C0D-A192-614A7D205DFF}" type="parTrans" cxnId="{1C572297-3E5B-4749-8ECC-1043511CB1C1}">
      <dgm:prSet/>
      <dgm:spPr/>
      <dgm:t>
        <a:bodyPr/>
        <a:lstStyle/>
        <a:p>
          <a:endParaRPr lang="es-AR"/>
        </a:p>
      </dgm:t>
    </dgm:pt>
    <dgm:pt modelId="{1C1F4084-B6B1-41FE-A0AC-4A596115681F}" type="sibTrans" cxnId="{1C572297-3E5B-4749-8ECC-1043511CB1C1}">
      <dgm:prSet/>
      <dgm:spPr/>
      <dgm:t>
        <a:bodyPr/>
        <a:lstStyle/>
        <a:p>
          <a:endParaRPr lang="es-AR"/>
        </a:p>
      </dgm:t>
    </dgm:pt>
    <dgm:pt modelId="{CCC343EA-3130-45D0-ABC5-4F3E637E4CFB}">
      <dgm:prSet/>
      <dgm:spPr/>
      <dgm:t>
        <a:bodyPr/>
        <a:lstStyle/>
        <a:p>
          <a:pPr>
            <a:lnSpc>
              <a:spcPct val="100000"/>
            </a:lnSpc>
            <a:defRPr b="1"/>
          </a:pPr>
          <a:r>
            <a:rPr lang="es-AR"/>
            <a:t>Estabilidad y confiabilidad robusta</a:t>
          </a:r>
        </a:p>
      </dgm:t>
    </dgm:pt>
    <dgm:pt modelId="{4A4222D5-40FA-4BBD-B8EF-770EE1D08515}" type="parTrans" cxnId="{CC366B54-1F61-453D-B6CC-1E0AD623A8F9}">
      <dgm:prSet/>
      <dgm:spPr/>
      <dgm:t>
        <a:bodyPr/>
        <a:lstStyle/>
        <a:p>
          <a:endParaRPr lang="es-AR"/>
        </a:p>
      </dgm:t>
    </dgm:pt>
    <dgm:pt modelId="{DF4B477F-A870-4BB4-A6A4-5A4DD9DB5644}" type="sibTrans" cxnId="{CC366B54-1F61-453D-B6CC-1E0AD623A8F9}">
      <dgm:prSet/>
      <dgm:spPr/>
      <dgm:t>
        <a:bodyPr/>
        <a:lstStyle/>
        <a:p>
          <a:pPr>
            <a:lnSpc>
              <a:spcPct val="100000"/>
            </a:lnSpc>
            <a:defRPr b="1"/>
          </a:pPr>
          <a:endParaRPr lang="es-AR"/>
        </a:p>
      </dgm:t>
    </dgm:pt>
    <dgm:pt modelId="{37018778-531F-4D2B-A8D7-4969999D5F15}">
      <dgm:prSet/>
      <dgm:spPr/>
      <dgm:t>
        <a:bodyPr/>
        <a:lstStyle/>
        <a:p>
          <a:pPr>
            <a:lnSpc>
              <a:spcPct val="100000"/>
            </a:lnSpc>
          </a:pPr>
          <a:r>
            <a:rPr lang="es-AR"/>
            <a:t>El modelo mostró estabilidad y confiabilidad en sus predicciones, asegurando resultados consistentes en múltiples pruebas.</a:t>
          </a:r>
        </a:p>
      </dgm:t>
    </dgm:pt>
    <dgm:pt modelId="{D3288423-DFD5-4A37-894C-59B12B370AF4}" type="parTrans" cxnId="{A3A8E877-951D-44B8-8ACF-F8DA4FDA1E47}">
      <dgm:prSet/>
      <dgm:spPr/>
      <dgm:t>
        <a:bodyPr/>
        <a:lstStyle/>
        <a:p>
          <a:endParaRPr lang="es-AR"/>
        </a:p>
      </dgm:t>
    </dgm:pt>
    <dgm:pt modelId="{6D270939-071B-45CB-8AF3-C94E28EBA9D1}" type="sibTrans" cxnId="{A3A8E877-951D-44B8-8ACF-F8DA4FDA1E47}">
      <dgm:prSet/>
      <dgm:spPr/>
      <dgm:t>
        <a:bodyPr/>
        <a:lstStyle/>
        <a:p>
          <a:endParaRPr lang="es-AR"/>
        </a:p>
      </dgm:t>
    </dgm:pt>
    <dgm:pt modelId="{469D94E5-B2B5-4486-9AF7-748104C6DEED}">
      <dgm:prSet/>
      <dgm:spPr/>
      <dgm:t>
        <a:bodyPr/>
        <a:lstStyle/>
        <a:p>
          <a:pPr>
            <a:lnSpc>
              <a:spcPct val="100000"/>
            </a:lnSpc>
            <a:defRPr b="1"/>
          </a:pPr>
          <a:r>
            <a:rPr lang="es-AR"/>
            <a:t>Comparación con Transformer</a:t>
          </a:r>
        </a:p>
      </dgm:t>
    </dgm:pt>
    <dgm:pt modelId="{C4563773-B869-435B-939B-1AE5C6908895}" type="parTrans" cxnId="{ED73336A-F0B1-4752-B60F-B203926CAEEF}">
      <dgm:prSet/>
      <dgm:spPr/>
      <dgm:t>
        <a:bodyPr/>
        <a:lstStyle/>
        <a:p>
          <a:endParaRPr lang="es-AR"/>
        </a:p>
      </dgm:t>
    </dgm:pt>
    <dgm:pt modelId="{F5760C46-B9C5-46B5-B70C-6C5826567C93}" type="sibTrans" cxnId="{ED73336A-F0B1-4752-B60F-B203926CAEEF}">
      <dgm:prSet/>
      <dgm:spPr/>
      <dgm:t>
        <a:bodyPr/>
        <a:lstStyle/>
        <a:p>
          <a:endParaRPr lang="es-AR"/>
        </a:p>
      </dgm:t>
    </dgm:pt>
    <dgm:pt modelId="{FB515491-B46A-44E2-A742-79C5656541C3}">
      <dgm:prSet/>
      <dgm:spPr/>
      <dgm:t>
        <a:bodyPr/>
        <a:lstStyle/>
        <a:p>
          <a:pPr>
            <a:lnSpc>
              <a:spcPct val="100000"/>
            </a:lnSpc>
          </a:pPr>
          <a:r>
            <a:rPr lang="es-AR"/>
            <a:t>El LSTM superó al modelo Transformer en el contexto específico de predicción de fallas en rodamientos.</a:t>
          </a:r>
        </a:p>
      </dgm:t>
    </dgm:pt>
    <dgm:pt modelId="{5113EE17-A516-4D48-A5D2-61C9E9A4CC30}" type="parTrans" cxnId="{6C5439A5-741F-4787-8EA9-44213240B040}">
      <dgm:prSet/>
      <dgm:spPr/>
      <dgm:t>
        <a:bodyPr/>
        <a:lstStyle/>
        <a:p>
          <a:endParaRPr lang="es-AR"/>
        </a:p>
      </dgm:t>
    </dgm:pt>
    <dgm:pt modelId="{A8A88CA4-ACD3-48B1-816C-72A1E05321C6}" type="sibTrans" cxnId="{6C5439A5-741F-4787-8EA9-44213240B040}">
      <dgm:prSet/>
      <dgm:spPr/>
      <dgm:t>
        <a:bodyPr/>
        <a:lstStyle/>
        <a:p>
          <a:endParaRPr lang="es-AR"/>
        </a:p>
      </dgm:t>
    </dgm:pt>
    <dgm:pt modelId="{91986D9F-1A4E-492B-A1C0-340F72355240}" type="pres">
      <dgm:prSet presAssocID="{94441D27-7624-496D-BE20-81A5F4A3889B}" presName="Root" presStyleCnt="0">
        <dgm:presLayoutVars>
          <dgm:dir/>
          <dgm:resizeHandles val="exact"/>
        </dgm:presLayoutVars>
      </dgm:prSet>
      <dgm:spPr/>
    </dgm:pt>
    <dgm:pt modelId="{C4F2C091-D386-4145-A43A-7E7954F861F5}" type="pres">
      <dgm:prSet presAssocID="{21D2A84C-3E27-4DDF-BDD5-8D0033D941BD}" presName="Composite" presStyleCnt="0"/>
      <dgm:spPr/>
    </dgm:pt>
    <dgm:pt modelId="{2E66394B-AE80-4A2D-B3DD-73A77FAF9D19}" type="pres">
      <dgm:prSet presAssocID="{21D2A84C-3E27-4DDF-BDD5-8D0033D941BD}" presName="Picture" presStyleLbl="node1" presStyleIdx="0" presStyleCnt="3"/>
      <dgm:spPr>
        <a:blipFill>
          <a:blip xmlns:r="http://schemas.openxmlformats.org/officeDocument/2006/relationships" r:embed="rId1">
            <a:extLst>
              <a:ext uri="{28A0092B-C50C-407E-A947-70E740481C1C}">
                <a14:useLocalDpi xmlns:a14="http://schemas.microsoft.com/office/drawing/2010/main" val="0"/>
              </a:ext>
            </a:extLst>
          </a:blip>
          <a:srcRect l="20072" r="23679" b="1"/>
          <a:stretch/>
        </a:blipFill>
      </dgm:spPr>
      <dgm:extLst>
        <a:ext uri="{E40237B7-FDA0-4F09-8148-C483321AD2D9}">
          <dgm14:cNvPr xmlns:dgm14="http://schemas.microsoft.com/office/drawing/2010/diagram" id="0" name="" descr="Dos colores diferentes de ondas de radio/sonido/luz superpuestas."/>
        </a:ext>
      </dgm:extLst>
    </dgm:pt>
    <dgm:pt modelId="{3BF036C9-722E-4B41-9158-41053F50B158}" type="pres">
      <dgm:prSet presAssocID="{21D2A84C-3E27-4DDF-BDD5-8D0033D941BD}" presName="Subtitle" presStyleLbl="revTx" presStyleIdx="0" presStyleCnt="6">
        <dgm:presLayoutVars>
          <dgm:chMax val="0"/>
          <dgm:bulletEnabled/>
        </dgm:presLayoutVars>
      </dgm:prSet>
      <dgm:spPr/>
    </dgm:pt>
    <dgm:pt modelId="{3E624CF8-2818-4B20-80E0-FAFAF4D11DA0}" type="pres">
      <dgm:prSet presAssocID="{21D2A84C-3E27-4DDF-BDD5-8D0033D941BD}" presName="Description" presStyleLbl="revTx" presStyleIdx="1" presStyleCnt="6">
        <dgm:presLayoutVars>
          <dgm:bulletEnabled/>
        </dgm:presLayoutVars>
      </dgm:prSet>
      <dgm:spPr/>
    </dgm:pt>
    <dgm:pt modelId="{79CD5CE2-CAF1-4E1A-ACE6-533CD39BF5EF}" type="pres">
      <dgm:prSet presAssocID="{087C1E51-1BD6-409C-A610-12F0F431B8B3}" presName="sibTrans" presStyleLbl="sibTrans2D1" presStyleIdx="0" presStyleCnt="0"/>
      <dgm:spPr/>
    </dgm:pt>
    <dgm:pt modelId="{85645FC8-F4AA-4F74-9007-789F094E23CF}" type="pres">
      <dgm:prSet presAssocID="{CCC343EA-3130-45D0-ABC5-4F3E637E4CFB}" presName="Composite" presStyleCnt="0"/>
      <dgm:spPr/>
    </dgm:pt>
    <dgm:pt modelId="{9CE48953-67F5-4AF4-9DD9-949D4A99FB6F}" type="pres">
      <dgm:prSet presAssocID="{CCC343EA-3130-45D0-ABC5-4F3E637E4CFB}" presName="Picture" presStyleLbl="node1" presStyleIdx="1" presStyleCnt="3"/>
      <dgm:spPr>
        <a:blipFill>
          <a:blip xmlns:r="http://schemas.openxmlformats.org/officeDocument/2006/relationships" r:embed="rId2">
            <a:extLst>
              <a:ext uri="{28A0092B-C50C-407E-A947-70E740481C1C}">
                <a14:useLocalDpi xmlns:a14="http://schemas.microsoft.com/office/drawing/2010/main" val="0"/>
              </a:ext>
            </a:extLst>
          </a:blip>
          <a:srcRect l="2501" r="-5" b="-4"/>
          <a:stretch/>
        </a:blipFill>
      </dgm:spPr>
    </dgm:pt>
    <dgm:pt modelId="{1AD775B9-0961-4B2C-98A5-0D65983007DA}" type="pres">
      <dgm:prSet presAssocID="{CCC343EA-3130-45D0-ABC5-4F3E637E4CFB}" presName="Subtitle" presStyleLbl="revTx" presStyleIdx="2" presStyleCnt="6">
        <dgm:presLayoutVars>
          <dgm:chMax val="0"/>
          <dgm:bulletEnabled/>
        </dgm:presLayoutVars>
      </dgm:prSet>
      <dgm:spPr/>
    </dgm:pt>
    <dgm:pt modelId="{D4866E8F-03BF-43F1-9ABA-0EE6F91F5518}" type="pres">
      <dgm:prSet presAssocID="{CCC343EA-3130-45D0-ABC5-4F3E637E4CFB}" presName="Description" presStyleLbl="revTx" presStyleIdx="3" presStyleCnt="6">
        <dgm:presLayoutVars>
          <dgm:bulletEnabled/>
        </dgm:presLayoutVars>
      </dgm:prSet>
      <dgm:spPr/>
    </dgm:pt>
    <dgm:pt modelId="{062DEC52-E78C-4947-B381-80BD57CA494F}" type="pres">
      <dgm:prSet presAssocID="{DF4B477F-A870-4BB4-A6A4-5A4DD9DB5644}" presName="sibTrans" presStyleLbl="sibTrans2D1" presStyleIdx="0" presStyleCnt="0"/>
      <dgm:spPr/>
    </dgm:pt>
    <dgm:pt modelId="{905110B3-BB2E-40A9-BFCB-AF0C98570B8D}" type="pres">
      <dgm:prSet presAssocID="{469D94E5-B2B5-4486-9AF7-748104C6DEED}" presName="Composite" presStyleCnt="0"/>
      <dgm:spPr/>
    </dgm:pt>
    <dgm:pt modelId="{619EB5ED-7D0E-4E2B-B9E3-5FB4EE241400}" type="pres">
      <dgm:prSet presAssocID="{469D94E5-B2B5-4486-9AF7-748104C6DEED}" presName="Picture" presStyleLbl="nod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r="33253" b="4"/>
          <a:stretch/>
        </a:blipFill>
      </dgm:spPr>
      <dgm:extLst>
        <a:ext uri="{E40237B7-FDA0-4F09-8148-C483321AD2D9}">
          <dgm14:cNvPr xmlns:dgm14="http://schemas.microsoft.com/office/drawing/2010/diagram" id="0" name="" descr="Foto de un hombre de negocios mirando pensativamente un gráfico sobre un fondo blanco"/>
        </a:ext>
      </dgm:extLst>
    </dgm:pt>
    <dgm:pt modelId="{121053C7-75DE-4EBA-9574-5E56464EC2F1}" type="pres">
      <dgm:prSet presAssocID="{469D94E5-B2B5-4486-9AF7-748104C6DEED}" presName="Subtitle" presStyleLbl="revTx" presStyleIdx="4" presStyleCnt="6">
        <dgm:presLayoutVars>
          <dgm:chMax val="0"/>
          <dgm:bulletEnabled/>
        </dgm:presLayoutVars>
      </dgm:prSet>
      <dgm:spPr/>
    </dgm:pt>
    <dgm:pt modelId="{FD5F7704-3C33-42A8-8FEA-C6CC72AFB3F4}" type="pres">
      <dgm:prSet presAssocID="{469D94E5-B2B5-4486-9AF7-748104C6DEED}" presName="Description" presStyleLbl="revTx" presStyleIdx="5" presStyleCnt="6">
        <dgm:presLayoutVars>
          <dgm:bulletEnabled/>
        </dgm:presLayoutVars>
      </dgm:prSet>
      <dgm:spPr/>
    </dgm:pt>
  </dgm:ptLst>
  <dgm:cxnLst>
    <dgm:cxn modelId="{86C95319-DF92-4390-BAEF-1CB5CAE83BC9}" type="presOf" srcId="{94441D27-7624-496D-BE20-81A5F4A3889B}" destId="{91986D9F-1A4E-492B-A1C0-340F72355240}" srcOrd="0" destOrd="0" presId="urn:microsoft.com/office/officeart/2024/3/layout/verticalVisualTextBlock1"/>
    <dgm:cxn modelId="{BAEE7023-076E-42B0-A3CD-1C1161B65360}" type="presOf" srcId="{21D2A84C-3E27-4DDF-BDD5-8D0033D941BD}" destId="{3BF036C9-722E-4B41-9158-41053F50B158}" srcOrd="0" destOrd="0" presId="urn:microsoft.com/office/officeart/2024/3/layout/verticalVisualTextBlock1"/>
    <dgm:cxn modelId="{768E105E-1C9E-4BCE-8589-4240BCB2D6EE}" type="presOf" srcId="{FB515491-B46A-44E2-A742-79C5656541C3}" destId="{FD5F7704-3C33-42A8-8FEA-C6CC72AFB3F4}" srcOrd="0" destOrd="0" presId="urn:microsoft.com/office/officeart/2024/3/layout/verticalVisualTextBlock1"/>
    <dgm:cxn modelId="{ED73336A-F0B1-4752-B60F-B203926CAEEF}" srcId="{94441D27-7624-496D-BE20-81A5F4A3889B}" destId="{469D94E5-B2B5-4486-9AF7-748104C6DEED}" srcOrd="2" destOrd="0" parTransId="{C4563773-B869-435B-939B-1AE5C6908895}" sibTransId="{F5760C46-B9C5-46B5-B70C-6C5826567C93}"/>
    <dgm:cxn modelId="{3066344D-B730-4970-9F6C-921A0DDA7C81}" type="presOf" srcId="{359453E3-DC57-42A7-A38A-D6DEB5A7DCE5}" destId="{3E624CF8-2818-4B20-80E0-FAFAF4D11DA0}" srcOrd="0" destOrd="0" presId="urn:microsoft.com/office/officeart/2024/3/layout/verticalVisualTextBlock1"/>
    <dgm:cxn modelId="{09E05571-104F-4D37-850D-5FDDE9CE269D}" type="presOf" srcId="{469D94E5-B2B5-4486-9AF7-748104C6DEED}" destId="{121053C7-75DE-4EBA-9574-5E56464EC2F1}" srcOrd="0" destOrd="0" presId="urn:microsoft.com/office/officeart/2024/3/layout/verticalVisualTextBlock1"/>
    <dgm:cxn modelId="{CC366B54-1F61-453D-B6CC-1E0AD623A8F9}" srcId="{94441D27-7624-496D-BE20-81A5F4A3889B}" destId="{CCC343EA-3130-45D0-ABC5-4F3E637E4CFB}" srcOrd="1" destOrd="0" parTransId="{4A4222D5-40FA-4BBD-B8EF-770EE1D08515}" sibTransId="{DF4B477F-A870-4BB4-A6A4-5A4DD9DB5644}"/>
    <dgm:cxn modelId="{A3A8E877-951D-44B8-8ACF-F8DA4FDA1E47}" srcId="{CCC343EA-3130-45D0-ABC5-4F3E637E4CFB}" destId="{37018778-531F-4D2B-A8D7-4969999D5F15}" srcOrd="0" destOrd="0" parTransId="{D3288423-DFD5-4A37-894C-59B12B370AF4}" sibTransId="{6D270939-071B-45CB-8AF3-C94E28EBA9D1}"/>
    <dgm:cxn modelId="{1C572297-3E5B-4749-8ECC-1043511CB1C1}" srcId="{21D2A84C-3E27-4DDF-BDD5-8D0033D941BD}" destId="{359453E3-DC57-42A7-A38A-D6DEB5A7DCE5}" srcOrd="0" destOrd="0" parTransId="{66EBD8B6-6B0B-4C0D-A192-614A7D205DFF}" sibTransId="{1C1F4084-B6B1-41FE-A0AC-4A596115681F}"/>
    <dgm:cxn modelId="{AF58FA98-8D88-41EE-9BCE-8BDE1DABF6CC}" srcId="{94441D27-7624-496D-BE20-81A5F4A3889B}" destId="{21D2A84C-3E27-4DDF-BDD5-8D0033D941BD}" srcOrd="0" destOrd="0" parTransId="{A675B545-C09E-4730-BC69-6FAB9677B422}" sibTransId="{087C1E51-1BD6-409C-A610-12F0F431B8B3}"/>
    <dgm:cxn modelId="{6C5439A5-741F-4787-8EA9-44213240B040}" srcId="{469D94E5-B2B5-4486-9AF7-748104C6DEED}" destId="{FB515491-B46A-44E2-A742-79C5656541C3}" srcOrd="0" destOrd="0" parTransId="{5113EE17-A516-4D48-A5D2-61C9E9A4CC30}" sibTransId="{A8A88CA4-ACD3-48B1-816C-72A1E05321C6}"/>
    <dgm:cxn modelId="{D8D11EAE-E779-416A-84C0-23C8E10DB108}" type="presOf" srcId="{DF4B477F-A870-4BB4-A6A4-5A4DD9DB5644}" destId="{062DEC52-E78C-4947-B381-80BD57CA494F}" srcOrd="0" destOrd="0" presId="urn:microsoft.com/office/officeart/2024/3/layout/verticalVisualTextBlock1"/>
    <dgm:cxn modelId="{9267FDC0-ADEC-4084-ACD5-59198424BE15}" type="presOf" srcId="{37018778-531F-4D2B-A8D7-4969999D5F15}" destId="{D4866E8F-03BF-43F1-9ABA-0EE6F91F5518}" srcOrd="0" destOrd="0" presId="urn:microsoft.com/office/officeart/2024/3/layout/verticalVisualTextBlock1"/>
    <dgm:cxn modelId="{ECEE16E6-6C26-44D3-811F-A667D11E00F8}" type="presOf" srcId="{CCC343EA-3130-45D0-ABC5-4F3E637E4CFB}" destId="{1AD775B9-0961-4B2C-98A5-0D65983007DA}" srcOrd="0" destOrd="0" presId="urn:microsoft.com/office/officeart/2024/3/layout/verticalVisualTextBlock1"/>
    <dgm:cxn modelId="{B53F64F6-B534-48E5-9657-710FAFBACC41}" type="presOf" srcId="{087C1E51-1BD6-409C-A610-12F0F431B8B3}" destId="{79CD5CE2-CAF1-4E1A-ACE6-533CD39BF5EF}" srcOrd="0" destOrd="0" presId="urn:microsoft.com/office/officeart/2024/3/layout/verticalVisualTextBlock1"/>
    <dgm:cxn modelId="{E6218635-7257-4B2D-8224-A6CD4A10635B}" type="presParOf" srcId="{91986D9F-1A4E-492B-A1C0-340F72355240}" destId="{C4F2C091-D386-4145-A43A-7E7954F861F5}" srcOrd="0" destOrd="0" presId="urn:microsoft.com/office/officeart/2024/3/layout/verticalVisualTextBlock1"/>
    <dgm:cxn modelId="{2A997F93-A476-4A81-81E3-3947C992DEE1}" type="presParOf" srcId="{C4F2C091-D386-4145-A43A-7E7954F861F5}" destId="{2E66394B-AE80-4A2D-B3DD-73A77FAF9D19}" srcOrd="0" destOrd="0" presId="urn:microsoft.com/office/officeart/2024/3/layout/verticalVisualTextBlock1"/>
    <dgm:cxn modelId="{7952BD45-1FB2-47C6-9EB3-C53DC70C2B07}" type="presParOf" srcId="{C4F2C091-D386-4145-A43A-7E7954F861F5}" destId="{3BF036C9-722E-4B41-9158-41053F50B158}" srcOrd="1" destOrd="0" presId="urn:microsoft.com/office/officeart/2024/3/layout/verticalVisualTextBlock1"/>
    <dgm:cxn modelId="{F79D2B57-599E-4259-ABA8-D1CCC590E18D}" type="presParOf" srcId="{C4F2C091-D386-4145-A43A-7E7954F861F5}" destId="{3E624CF8-2818-4B20-80E0-FAFAF4D11DA0}" srcOrd="2" destOrd="0" presId="urn:microsoft.com/office/officeart/2024/3/layout/verticalVisualTextBlock1"/>
    <dgm:cxn modelId="{A062B4F6-4E08-4B42-B600-C066B602D67F}" type="presParOf" srcId="{91986D9F-1A4E-492B-A1C0-340F72355240}" destId="{79CD5CE2-CAF1-4E1A-ACE6-533CD39BF5EF}" srcOrd="1" destOrd="0" presId="urn:microsoft.com/office/officeart/2024/3/layout/verticalVisualTextBlock1"/>
    <dgm:cxn modelId="{B3AA5D5C-5A77-4E2F-B007-3F9132B03284}" type="presParOf" srcId="{91986D9F-1A4E-492B-A1C0-340F72355240}" destId="{85645FC8-F4AA-4F74-9007-789F094E23CF}" srcOrd="2" destOrd="0" presId="urn:microsoft.com/office/officeart/2024/3/layout/verticalVisualTextBlock1"/>
    <dgm:cxn modelId="{83A300C1-96C8-4AD4-9A45-17DAD8295DC4}" type="presParOf" srcId="{85645FC8-F4AA-4F74-9007-789F094E23CF}" destId="{9CE48953-67F5-4AF4-9DD9-949D4A99FB6F}" srcOrd="0" destOrd="0" presId="urn:microsoft.com/office/officeart/2024/3/layout/verticalVisualTextBlock1"/>
    <dgm:cxn modelId="{35DC80BA-2E75-4F02-8616-F7772BEFCEE0}" type="presParOf" srcId="{85645FC8-F4AA-4F74-9007-789F094E23CF}" destId="{1AD775B9-0961-4B2C-98A5-0D65983007DA}" srcOrd="1" destOrd="0" presId="urn:microsoft.com/office/officeart/2024/3/layout/verticalVisualTextBlock1"/>
    <dgm:cxn modelId="{79BF131A-5D00-4203-A42E-E25C70C2F99F}" type="presParOf" srcId="{85645FC8-F4AA-4F74-9007-789F094E23CF}" destId="{D4866E8F-03BF-43F1-9ABA-0EE6F91F5518}" srcOrd="2" destOrd="0" presId="urn:microsoft.com/office/officeart/2024/3/layout/verticalVisualTextBlock1"/>
    <dgm:cxn modelId="{1216B06C-00DE-4B09-91EA-2FEA8B32B9EF}" type="presParOf" srcId="{91986D9F-1A4E-492B-A1C0-340F72355240}" destId="{062DEC52-E78C-4947-B381-80BD57CA494F}" srcOrd="3" destOrd="0" presId="urn:microsoft.com/office/officeart/2024/3/layout/verticalVisualTextBlock1"/>
    <dgm:cxn modelId="{7083CD81-9DA2-436E-989C-C8B9CE73C7CA}" type="presParOf" srcId="{91986D9F-1A4E-492B-A1C0-340F72355240}" destId="{905110B3-BB2E-40A9-BFCB-AF0C98570B8D}" srcOrd="4" destOrd="0" presId="urn:microsoft.com/office/officeart/2024/3/layout/verticalVisualTextBlock1"/>
    <dgm:cxn modelId="{081F96A4-CB47-40E7-8B6E-A4085B6213F8}" type="presParOf" srcId="{905110B3-BB2E-40A9-BFCB-AF0C98570B8D}" destId="{619EB5ED-7D0E-4E2B-B9E3-5FB4EE241400}" srcOrd="0" destOrd="0" presId="urn:microsoft.com/office/officeart/2024/3/layout/verticalVisualTextBlock1"/>
    <dgm:cxn modelId="{E4FD4372-3800-479F-B4F0-FF3E754629D3}" type="presParOf" srcId="{905110B3-BB2E-40A9-BFCB-AF0C98570B8D}" destId="{121053C7-75DE-4EBA-9574-5E56464EC2F1}" srcOrd="1" destOrd="0" presId="urn:microsoft.com/office/officeart/2024/3/layout/verticalVisualTextBlock1"/>
    <dgm:cxn modelId="{514C52CA-39D7-4FBD-8205-218E51B8C81D}" type="presParOf" srcId="{905110B3-BB2E-40A9-BFCB-AF0C98570B8D}" destId="{FD5F7704-3C33-42A8-8FEA-C6CC72AFB3F4}" srcOrd="2" destOrd="0" presId="urn:microsoft.com/office/officeart/2024/3/layout/verticalVisualTextBlock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97AFFA6-A5FC-466C-8DB9-535C62EC8282}" type="doc">
      <dgm:prSet loTypeId="urn:microsoft.com/office/officeart/2024/3/layout/hArchList1" loCatId="List" qsTypeId="urn:microsoft.com/office/officeart/2005/8/quickstyle/simple1" qsCatId="simple" csTypeId="urn:microsoft.com/office/officeart/2005/8/colors/accent1_2" csCatId="accent1" phldr="1"/>
      <dgm:spPr/>
      <dgm:t>
        <a:bodyPr/>
        <a:lstStyle/>
        <a:p>
          <a:endParaRPr lang="en-US"/>
        </a:p>
      </dgm:t>
    </dgm:pt>
    <dgm:pt modelId="{171F919E-90D5-4B08-A512-D39ED5769FA3}">
      <dgm:prSet/>
      <dgm:spPr/>
      <dgm:t>
        <a:bodyPr/>
        <a:lstStyle/>
        <a:p>
          <a:pPr>
            <a:lnSpc>
              <a:spcPct val="100000"/>
            </a:lnSpc>
            <a:defRPr b="1"/>
          </a:pPr>
          <a:r>
            <a:rPr lang="en-US"/>
            <a:t>Reducción de costos</a:t>
          </a:r>
        </a:p>
      </dgm:t>
    </dgm:pt>
    <dgm:pt modelId="{34F80806-50B7-4607-8FA2-847A4ECB7D3A}" type="parTrans" cxnId="{E6BAEE28-471A-4515-8F49-BDA2E7EB4942}">
      <dgm:prSet/>
      <dgm:spPr/>
      <dgm:t>
        <a:bodyPr/>
        <a:lstStyle/>
        <a:p>
          <a:endParaRPr lang="en-US"/>
        </a:p>
      </dgm:t>
    </dgm:pt>
    <dgm:pt modelId="{683051C4-85DA-49FF-8069-395AFF1D077F}" type="sibTrans" cxnId="{E6BAEE28-471A-4515-8F49-BDA2E7EB4942}">
      <dgm:prSet/>
      <dgm:spPr/>
      <dgm:t>
        <a:bodyPr/>
        <a:lstStyle/>
        <a:p>
          <a:pPr>
            <a:lnSpc>
              <a:spcPct val="100000"/>
            </a:lnSpc>
            <a:defRPr b="1"/>
          </a:pPr>
          <a:endParaRPr lang="en-US"/>
        </a:p>
      </dgm:t>
    </dgm:pt>
    <dgm:pt modelId="{49EE30E7-B1AD-4FAE-8CD6-67F3098FF40A}">
      <dgm:prSet/>
      <dgm:spPr/>
      <dgm:t>
        <a:bodyPr/>
        <a:lstStyle/>
        <a:p>
          <a:pPr>
            <a:lnSpc>
              <a:spcPct val="100000"/>
            </a:lnSpc>
          </a:pPr>
          <a:r>
            <a:rPr lang="en-US"/>
            <a:t>La IA permite anticipar fallas en rodamientos, evitando reparaciones costosas y paradas no planificadas.</a:t>
          </a:r>
        </a:p>
      </dgm:t>
    </dgm:pt>
    <dgm:pt modelId="{FC31D144-5EEE-42AA-AFE6-04B12597986A}" type="parTrans" cxnId="{5B16FBCB-D48C-4B26-9F48-247D6F0862F9}">
      <dgm:prSet/>
      <dgm:spPr/>
      <dgm:t>
        <a:bodyPr/>
        <a:lstStyle/>
        <a:p>
          <a:endParaRPr lang="en-US"/>
        </a:p>
      </dgm:t>
    </dgm:pt>
    <dgm:pt modelId="{ECC13671-2008-4999-B96F-077975422FF4}" type="sibTrans" cxnId="{5B16FBCB-D48C-4B26-9F48-247D6F0862F9}">
      <dgm:prSet/>
      <dgm:spPr/>
      <dgm:t>
        <a:bodyPr/>
        <a:lstStyle/>
        <a:p>
          <a:endParaRPr lang="en-US"/>
        </a:p>
      </dgm:t>
    </dgm:pt>
    <dgm:pt modelId="{18642CCF-29A3-4CD7-8FA5-9E8448C51B78}">
      <dgm:prSet/>
      <dgm:spPr/>
      <dgm:t>
        <a:bodyPr/>
        <a:lstStyle/>
        <a:p>
          <a:pPr>
            <a:lnSpc>
              <a:spcPct val="100000"/>
            </a:lnSpc>
            <a:defRPr b="1"/>
          </a:pPr>
          <a:r>
            <a:rPr lang="en-US"/>
            <a:t>Mejora en la productividad</a:t>
          </a:r>
        </a:p>
      </dgm:t>
    </dgm:pt>
    <dgm:pt modelId="{3C1B4196-E8F7-4F0E-A4D7-28635B6187EA}" type="parTrans" cxnId="{CD470BD6-FF96-4E06-881E-DFA724340FAB}">
      <dgm:prSet/>
      <dgm:spPr/>
      <dgm:t>
        <a:bodyPr/>
        <a:lstStyle/>
        <a:p>
          <a:endParaRPr lang="en-US"/>
        </a:p>
      </dgm:t>
    </dgm:pt>
    <dgm:pt modelId="{A2643CF8-6B9F-4EF7-ABA8-668C1C137B67}" type="sibTrans" cxnId="{CD470BD6-FF96-4E06-881E-DFA724340FAB}">
      <dgm:prSet/>
      <dgm:spPr/>
      <dgm:t>
        <a:bodyPr/>
        <a:lstStyle/>
        <a:p>
          <a:pPr>
            <a:lnSpc>
              <a:spcPct val="100000"/>
            </a:lnSpc>
            <a:defRPr b="1"/>
          </a:pPr>
          <a:endParaRPr lang="en-US"/>
        </a:p>
      </dgm:t>
    </dgm:pt>
    <dgm:pt modelId="{84BB16AA-B8E9-4815-816A-2B06A33352C2}">
      <dgm:prSet/>
      <dgm:spPr/>
      <dgm:t>
        <a:bodyPr/>
        <a:lstStyle/>
        <a:p>
          <a:pPr>
            <a:lnSpc>
              <a:spcPct val="100000"/>
            </a:lnSpc>
          </a:pPr>
          <a:r>
            <a:rPr lang="en-US"/>
            <a:t>El mantenimiento predictivo optimiza el funcionamiento de los compresores, aumentando la eficiencia operativa.</a:t>
          </a:r>
        </a:p>
      </dgm:t>
    </dgm:pt>
    <dgm:pt modelId="{5363A841-C21D-4AA6-8AA1-5D3363220AF1}" type="parTrans" cxnId="{B782B311-ECE1-4DBE-82B6-F69B93506271}">
      <dgm:prSet/>
      <dgm:spPr/>
      <dgm:t>
        <a:bodyPr/>
        <a:lstStyle/>
        <a:p>
          <a:endParaRPr lang="en-US"/>
        </a:p>
      </dgm:t>
    </dgm:pt>
    <dgm:pt modelId="{29B1EF9A-B0D3-47F9-8126-EB81A7C44C02}" type="sibTrans" cxnId="{B782B311-ECE1-4DBE-82B6-F69B93506271}">
      <dgm:prSet/>
      <dgm:spPr/>
      <dgm:t>
        <a:bodyPr/>
        <a:lstStyle/>
        <a:p>
          <a:endParaRPr lang="en-US"/>
        </a:p>
      </dgm:t>
    </dgm:pt>
    <dgm:pt modelId="{4747EA1D-646F-4FA1-AD2A-22F47BA4999D}">
      <dgm:prSet/>
      <dgm:spPr/>
      <dgm:t>
        <a:bodyPr/>
        <a:lstStyle/>
        <a:p>
          <a:pPr>
            <a:lnSpc>
              <a:spcPct val="100000"/>
            </a:lnSpc>
            <a:defRPr b="1"/>
          </a:pPr>
          <a:r>
            <a:rPr lang="en-US"/>
            <a:t>Fortalecimiento competitivo</a:t>
          </a:r>
        </a:p>
      </dgm:t>
    </dgm:pt>
    <dgm:pt modelId="{52ECD13F-870A-4930-8B70-8E42FB77F5E7}" type="parTrans" cxnId="{7E9C00D7-9A55-478E-A28E-1636F05EE1CD}">
      <dgm:prSet/>
      <dgm:spPr/>
      <dgm:t>
        <a:bodyPr/>
        <a:lstStyle/>
        <a:p>
          <a:endParaRPr lang="en-US"/>
        </a:p>
      </dgm:t>
    </dgm:pt>
    <dgm:pt modelId="{7A190603-A3E7-4C2C-B10F-F38C2CC7C319}" type="sibTrans" cxnId="{7E9C00D7-9A55-478E-A28E-1636F05EE1CD}">
      <dgm:prSet/>
      <dgm:spPr/>
      <dgm:t>
        <a:bodyPr/>
        <a:lstStyle/>
        <a:p>
          <a:endParaRPr lang="en-US"/>
        </a:p>
      </dgm:t>
    </dgm:pt>
    <dgm:pt modelId="{DDFCFE82-6712-48C3-BF30-35E004AA89C3}">
      <dgm:prSet/>
      <dgm:spPr/>
      <dgm:t>
        <a:bodyPr/>
        <a:lstStyle/>
        <a:p>
          <a:pPr>
            <a:lnSpc>
              <a:spcPct val="100000"/>
            </a:lnSpc>
          </a:pPr>
          <a:r>
            <a:rPr lang="en-US"/>
            <a:t>La adopción de IA fortalece la posición de la planta, asegurando ventaja frente a la competencia.</a:t>
          </a:r>
        </a:p>
      </dgm:t>
    </dgm:pt>
    <dgm:pt modelId="{4766200F-F674-4B3A-9253-F37892352F65}" type="parTrans" cxnId="{7399E8CC-B1D5-4CA3-894D-4AF8ED835134}">
      <dgm:prSet/>
      <dgm:spPr/>
      <dgm:t>
        <a:bodyPr/>
        <a:lstStyle/>
        <a:p>
          <a:endParaRPr lang="en-US"/>
        </a:p>
      </dgm:t>
    </dgm:pt>
    <dgm:pt modelId="{1E93C1F5-BCBB-4396-B81A-81A02E23CDA7}" type="sibTrans" cxnId="{7399E8CC-B1D5-4CA3-894D-4AF8ED835134}">
      <dgm:prSet/>
      <dgm:spPr/>
      <dgm:t>
        <a:bodyPr/>
        <a:lstStyle/>
        <a:p>
          <a:endParaRPr lang="en-US"/>
        </a:p>
      </dgm:t>
    </dgm:pt>
    <dgm:pt modelId="{E60E4327-B5D3-400D-92CC-FB971ED45910}" type="pres">
      <dgm:prSet presAssocID="{C97AFFA6-A5FC-466C-8DB9-535C62EC8282}" presName="Name0" presStyleCnt="0">
        <dgm:presLayoutVars>
          <dgm:dir/>
          <dgm:resizeHandles val="exact"/>
        </dgm:presLayoutVars>
      </dgm:prSet>
      <dgm:spPr/>
    </dgm:pt>
    <dgm:pt modelId="{CA755055-8708-4FC0-AAE4-C3EFFB92E7B9}" type="pres">
      <dgm:prSet presAssocID="{171F919E-90D5-4B08-A512-D39ED5769FA3}" presName="compNode" presStyleCnt="0"/>
      <dgm:spPr/>
    </dgm:pt>
    <dgm:pt modelId="{9AB7AB7D-9ACB-4832-A869-CA19414CFB79}" type="pres">
      <dgm:prSet presAssocID="{171F919E-90D5-4B08-A512-D39ED5769FA3}" presName="pictRect" presStyleLbl="revTx" presStyleIdx="0" presStyleCnt="6">
        <dgm:presLayoutVars>
          <dgm:chMax val="0"/>
          <dgm:bulletEnabled/>
        </dgm:presLayoutVars>
      </dgm:prSet>
      <dgm:spPr/>
    </dgm:pt>
    <dgm:pt modelId="{10F54066-9866-42BF-8191-75B3BF9DD53C}" type="pres">
      <dgm:prSet presAssocID="{171F919E-90D5-4B08-A512-D39ED5769FA3}" presName="textRect" presStyleLbl="revTx" presStyleIdx="1" presStyleCnt="6">
        <dgm:presLayoutVars>
          <dgm:bulletEnabled/>
        </dgm:presLayoutVars>
      </dgm:prSet>
      <dgm:spPr/>
    </dgm:pt>
    <dgm:pt modelId="{9470046D-520B-4A72-A964-2D8C3C63C008}" type="pres">
      <dgm:prSet presAssocID="{683051C4-85DA-49FF-8069-395AFF1D077F}" presName="sibTrans" presStyleLbl="sibTrans2D1" presStyleIdx="0" presStyleCnt="0"/>
      <dgm:spPr/>
    </dgm:pt>
    <dgm:pt modelId="{04ED3354-80CE-4C17-BA0D-61DB448E9922}" type="pres">
      <dgm:prSet presAssocID="{18642CCF-29A3-4CD7-8FA5-9E8448C51B78}" presName="compNode" presStyleCnt="0"/>
      <dgm:spPr/>
    </dgm:pt>
    <dgm:pt modelId="{53802565-6AB1-4AE3-A45A-DB0B90FD983B}" type="pres">
      <dgm:prSet presAssocID="{18642CCF-29A3-4CD7-8FA5-9E8448C51B78}" presName="pictRect" presStyleLbl="revTx" presStyleIdx="2" presStyleCnt="6">
        <dgm:presLayoutVars>
          <dgm:chMax val="0"/>
          <dgm:bulletEnabled/>
        </dgm:presLayoutVars>
      </dgm:prSet>
      <dgm:spPr/>
    </dgm:pt>
    <dgm:pt modelId="{1496190E-2CD9-47FC-BC62-30BCFE239134}" type="pres">
      <dgm:prSet presAssocID="{18642CCF-29A3-4CD7-8FA5-9E8448C51B78}" presName="textRect" presStyleLbl="revTx" presStyleIdx="3" presStyleCnt="6">
        <dgm:presLayoutVars>
          <dgm:bulletEnabled/>
        </dgm:presLayoutVars>
      </dgm:prSet>
      <dgm:spPr/>
    </dgm:pt>
    <dgm:pt modelId="{A28B3FCA-5E6A-4585-B7E2-64CD095E8DA7}" type="pres">
      <dgm:prSet presAssocID="{A2643CF8-6B9F-4EF7-ABA8-668C1C137B67}" presName="sibTrans" presStyleLbl="sibTrans2D1" presStyleIdx="0" presStyleCnt="0"/>
      <dgm:spPr/>
    </dgm:pt>
    <dgm:pt modelId="{98CACD0B-5BDC-41F8-9B8B-EB3CBC0F3160}" type="pres">
      <dgm:prSet presAssocID="{4747EA1D-646F-4FA1-AD2A-22F47BA4999D}" presName="compNode" presStyleCnt="0"/>
      <dgm:spPr/>
    </dgm:pt>
    <dgm:pt modelId="{CEE5E3DB-7FF7-4A84-B3C3-F874921C1DDD}" type="pres">
      <dgm:prSet presAssocID="{4747EA1D-646F-4FA1-AD2A-22F47BA4999D}" presName="pictRect" presStyleLbl="revTx" presStyleIdx="4" presStyleCnt="6">
        <dgm:presLayoutVars>
          <dgm:chMax val="0"/>
          <dgm:bulletEnabled/>
        </dgm:presLayoutVars>
      </dgm:prSet>
      <dgm:spPr/>
    </dgm:pt>
    <dgm:pt modelId="{2E63F5C6-2A3B-4F49-90A5-B9F4ECDDDDC9}" type="pres">
      <dgm:prSet presAssocID="{4747EA1D-646F-4FA1-AD2A-22F47BA4999D}" presName="textRect" presStyleLbl="revTx" presStyleIdx="5" presStyleCnt="6">
        <dgm:presLayoutVars>
          <dgm:bulletEnabled/>
        </dgm:presLayoutVars>
      </dgm:prSet>
      <dgm:spPr/>
    </dgm:pt>
  </dgm:ptLst>
  <dgm:cxnLst>
    <dgm:cxn modelId="{B782B311-ECE1-4DBE-82B6-F69B93506271}" srcId="{18642CCF-29A3-4CD7-8FA5-9E8448C51B78}" destId="{84BB16AA-B8E9-4815-816A-2B06A33352C2}" srcOrd="0" destOrd="0" parTransId="{5363A841-C21D-4AA6-8AA1-5D3363220AF1}" sibTransId="{29B1EF9A-B0D3-47F9-8126-EB81A7C44C02}"/>
    <dgm:cxn modelId="{1CED141F-6C94-4742-8E95-C3988074E7A5}" type="presOf" srcId="{18642CCF-29A3-4CD7-8FA5-9E8448C51B78}" destId="{53802565-6AB1-4AE3-A45A-DB0B90FD983B}" srcOrd="0" destOrd="0" presId="urn:microsoft.com/office/officeart/2024/3/layout/hArchList1"/>
    <dgm:cxn modelId="{E6BAEE28-471A-4515-8F49-BDA2E7EB4942}" srcId="{C97AFFA6-A5FC-466C-8DB9-535C62EC8282}" destId="{171F919E-90D5-4B08-A512-D39ED5769FA3}" srcOrd="0" destOrd="0" parTransId="{34F80806-50B7-4607-8FA2-847A4ECB7D3A}" sibTransId="{683051C4-85DA-49FF-8069-395AFF1D077F}"/>
    <dgm:cxn modelId="{FA4B4744-DCB9-4027-8724-ADF2A0A28F6A}" type="presOf" srcId="{171F919E-90D5-4B08-A512-D39ED5769FA3}" destId="{9AB7AB7D-9ACB-4832-A869-CA19414CFB79}" srcOrd="0" destOrd="0" presId="urn:microsoft.com/office/officeart/2024/3/layout/hArchList1"/>
    <dgm:cxn modelId="{7437AD4E-FB1B-49BF-99E8-D8549C290B4D}" type="presOf" srcId="{49EE30E7-B1AD-4FAE-8CD6-67F3098FF40A}" destId="{10F54066-9866-42BF-8191-75B3BF9DD53C}" srcOrd="0" destOrd="0" presId="urn:microsoft.com/office/officeart/2024/3/layout/hArchList1"/>
    <dgm:cxn modelId="{D655CA78-44BD-48AE-A731-ADA24B7F20CF}" type="presOf" srcId="{A2643CF8-6B9F-4EF7-ABA8-668C1C137B67}" destId="{A28B3FCA-5E6A-4585-B7E2-64CD095E8DA7}" srcOrd="0" destOrd="0" presId="urn:microsoft.com/office/officeart/2024/3/layout/hArchList1"/>
    <dgm:cxn modelId="{F995CD7D-B653-4557-8651-E92B26552DD8}" type="presOf" srcId="{C97AFFA6-A5FC-466C-8DB9-535C62EC8282}" destId="{E60E4327-B5D3-400D-92CC-FB971ED45910}" srcOrd="0" destOrd="0" presId="urn:microsoft.com/office/officeart/2024/3/layout/hArchList1"/>
    <dgm:cxn modelId="{F4745381-E486-4154-AC70-7B4CAD6416EC}" type="presOf" srcId="{683051C4-85DA-49FF-8069-395AFF1D077F}" destId="{9470046D-520B-4A72-A964-2D8C3C63C008}" srcOrd="0" destOrd="0" presId="urn:microsoft.com/office/officeart/2024/3/layout/hArchList1"/>
    <dgm:cxn modelId="{3DE62896-F266-4A34-9227-DA4F06061D97}" type="presOf" srcId="{4747EA1D-646F-4FA1-AD2A-22F47BA4999D}" destId="{CEE5E3DB-7FF7-4A84-B3C3-F874921C1DDD}" srcOrd="0" destOrd="0" presId="urn:microsoft.com/office/officeart/2024/3/layout/hArchList1"/>
    <dgm:cxn modelId="{5810C39C-76C8-4F83-8C0C-B2B64614DC3F}" type="presOf" srcId="{84BB16AA-B8E9-4815-816A-2B06A33352C2}" destId="{1496190E-2CD9-47FC-BC62-30BCFE239134}" srcOrd="0" destOrd="0" presId="urn:microsoft.com/office/officeart/2024/3/layout/hArchList1"/>
    <dgm:cxn modelId="{0B82F9A4-0FD3-40BE-8DB3-0817857D50A6}" type="presOf" srcId="{DDFCFE82-6712-48C3-BF30-35E004AA89C3}" destId="{2E63F5C6-2A3B-4F49-90A5-B9F4ECDDDDC9}" srcOrd="0" destOrd="0" presId="urn:microsoft.com/office/officeart/2024/3/layout/hArchList1"/>
    <dgm:cxn modelId="{5B16FBCB-D48C-4B26-9F48-247D6F0862F9}" srcId="{171F919E-90D5-4B08-A512-D39ED5769FA3}" destId="{49EE30E7-B1AD-4FAE-8CD6-67F3098FF40A}" srcOrd="0" destOrd="0" parTransId="{FC31D144-5EEE-42AA-AFE6-04B12597986A}" sibTransId="{ECC13671-2008-4999-B96F-077975422FF4}"/>
    <dgm:cxn modelId="{7399E8CC-B1D5-4CA3-894D-4AF8ED835134}" srcId="{4747EA1D-646F-4FA1-AD2A-22F47BA4999D}" destId="{DDFCFE82-6712-48C3-BF30-35E004AA89C3}" srcOrd="0" destOrd="0" parTransId="{4766200F-F674-4B3A-9253-F37892352F65}" sibTransId="{1E93C1F5-BCBB-4396-B81A-81A02E23CDA7}"/>
    <dgm:cxn modelId="{CD470BD6-FF96-4E06-881E-DFA724340FAB}" srcId="{C97AFFA6-A5FC-466C-8DB9-535C62EC8282}" destId="{18642CCF-29A3-4CD7-8FA5-9E8448C51B78}" srcOrd="1" destOrd="0" parTransId="{3C1B4196-E8F7-4F0E-A4D7-28635B6187EA}" sibTransId="{A2643CF8-6B9F-4EF7-ABA8-668C1C137B67}"/>
    <dgm:cxn modelId="{7E9C00D7-9A55-478E-A28E-1636F05EE1CD}" srcId="{C97AFFA6-A5FC-466C-8DB9-535C62EC8282}" destId="{4747EA1D-646F-4FA1-AD2A-22F47BA4999D}" srcOrd="2" destOrd="0" parTransId="{52ECD13F-870A-4930-8B70-8E42FB77F5E7}" sibTransId="{7A190603-A3E7-4C2C-B10F-F38C2CC7C319}"/>
    <dgm:cxn modelId="{CE5EDAD7-3145-4D1F-8E7A-9CCEA94F55E3}" type="presParOf" srcId="{E60E4327-B5D3-400D-92CC-FB971ED45910}" destId="{CA755055-8708-4FC0-AAE4-C3EFFB92E7B9}" srcOrd="0" destOrd="0" presId="urn:microsoft.com/office/officeart/2024/3/layout/hArchList1"/>
    <dgm:cxn modelId="{C85EB0EE-C2B9-4F06-9243-9CC6764A4FB2}" type="presParOf" srcId="{CA755055-8708-4FC0-AAE4-C3EFFB92E7B9}" destId="{9AB7AB7D-9ACB-4832-A869-CA19414CFB79}" srcOrd="0" destOrd="0" presId="urn:microsoft.com/office/officeart/2024/3/layout/hArchList1"/>
    <dgm:cxn modelId="{1F959EF1-D87F-4D69-91C8-8AC51E5DB219}" type="presParOf" srcId="{CA755055-8708-4FC0-AAE4-C3EFFB92E7B9}" destId="{10F54066-9866-42BF-8191-75B3BF9DD53C}" srcOrd="1" destOrd="0" presId="urn:microsoft.com/office/officeart/2024/3/layout/hArchList1"/>
    <dgm:cxn modelId="{582259F8-DCD4-4914-B33F-1B62EC4C07CD}" type="presParOf" srcId="{E60E4327-B5D3-400D-92CC-FB971ED45910}" destId="{9470046D-520B-4A72-A964-2D8C3C63C008}" srcOrd="1" destOrd="0" presId="urn:microsoft.com/office/officeart/2024/3/layout/hArchList1"/>
    <dgm:cxn modelId="{7DF60EAF-FCFA-4FBA-A8E4-89E29FB34DB5}" type="presParOf" srcId="{E60E4327-B5D3-400D-92CC-FB971ED45910}" destId="{04ED3354-80CE-4C17-BA0D-61DB448E9922}" srcOrd="2" destOrd="0" presId="urn:microsoft.com/office/officeart/2024/3/layout/hArchList1"/>
    <dgm:cxn modelId="{F656A13D-44AC-410C-9446-AF0857A3B496}" type="presParOf" srcId="{04ED3354-80CE-4C17-BA0D-61DB448E9922}" destId="{53802565-6AB1-4AE3-A45A-DB0B90FD983B}" srcOrd="0" destOrd="0" presId="urn:microsoft.com/office/officeart/2024/3/layout/hArchList1"/>
    <dgm:cxn modelId="{3F5FE3BE-9757-4E2B-865B-573E7A3DEC57}" type="presParOf" srcId="{04ED3354-80CE-4C17-BA0D-61DB448E9922}" destId="{1496190E-2CD9-47FC-BC62-30BCFE239134}" srcOrd="1" destOrd="0" presId="urn:microsoft.com/office/officeart/2024/3/layout/hArchList1"/>
    <dgm:cxn modelId="{6A131D57-2379-49E1-9523-225AE368C9EA}" type="presParOf" srcId="{E60E4327-B5D3-400D-92CC-FB971ED45910}" destId="{A28B3FCA-5E6A-4585-B7E2-64CD095E8DA7}" srcOrd="3" destOrd="0" presId="urn:microsoft.com/office/officeart/2024/3/layout/hArchList1"/>
    <dgm:cxn modelId="{98D499B0-FB4E-4E49-BBDE-FC3E2254999C}" type="presParOf" srcId="{E60E4327-B5D3-400D-92CC-FB971ED45910}" destId="{98CACD0B-5BDC-41F8-9B8B-EB3CBC0F3160}" srcOrd="4" destOrd="0" presId="urn:microsoft.com/office/officeart/2024/3/layout/hArchList1"/>
    <dgm:cxn modelId="{E2E866A0-8CDC-4E82-B0CA-37E3644071B7}" type="presParOf" srcId="{98CACD0B-5BDC-41F8-9B8B-EB3CBC0F3160}" destId="{CEE5E3DB-7FF7-4A84-B3C3-F874921C1DDD}" srcOrd="0" destOrd="0" presId="urn:microsoft.com/office/officeart/2024/3/layout/hArchList1"/>
    <dgm:cxn modelId="{9430BCDF-AA43-465B-A2ED-F41538C59FA7}" type="presParOf" srcId="{98CACD0B-5BDC-41F8-9B8B-EB3CBC0F3160}" destId="{2E63F5C6-2A3B-4F49-90A5-B9F4ECDDDDC9}" srcOrd="1" destOrd="0" presId="urn:microsoft.com/office/officeart/2024/3/layout/hArc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C97BC27-966C-4E8A-9F6A-2B09BBBA9D3F}">
      <dsp:nvSpPr>
        <dsp:cNvPr id="0" name=""/>
        <dsp:cNvSpPr/>
      </dsp:nvSpPr>
      <dsp:spPr>
        <a:xfrm>
          <a:off x="0" y="0"/>
          <a:ext cx="1680960" cy="1680960"/>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r="33253" b="4"/>
          <a:stretch/>
        </a:blipFill>
        <a:ln>
          <a:noFill/>
        </a:ln>
        <a:effectLst/>
      </dsp:spPr>
      <dsp:style>
        <a:lnRef idx="0">
          <a:scrgbClr r="0" g="0" b="0"/>
        </a:lnRef>
        <a:fillRef idx="3">
          <a:scrgbClr r="0" g="0" b="0"/>
        </a:fillRef>
        <a:effectRef idx="2">
          <a:scrgbClr r="0" g="0" b="0"/>
        </a:effectRef>
        <a:fontRef idx="minor">
          <a:schemeClr val="lt1"/>
        </a:fontRef>
      </dsp:style>
    </dsp:sp>
    <dsp:sp modelId="{D6E4BD42-37EC-4738-9591-EEDBD9B6382C}">
      <dsp:nvSpPr>
        <dsp:cNvPr id="0" name=""/>
        <dsp:cNvSpPr/>
      </dsp:nvSpPr>
      <dsp:spPr>
        <a:xfrm>
          <a:off x="1860960" y="0"/>
          <a:ext cx="5170775" cy="3462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s-AR" sz="1800" kern="1200"/>
            <a:t>Costos directos de reparación</a:t>
          </a:r>
        </a:p>
      </dsp:txBody>
      <dsp:txXfrm>
        <a:off x="1860960" y="0"/>
        <a:ext cx="5170775" cy="346241"/>
      </dsp:txXfrm>
    </dsp:sp>
    <dsp:sp modelId="{29E43D03-4C6A-4DDC-8B4C-FD322A6DCD6D}">
      <dsp:nvSpPr>
        <dsp:cNvPr id="0" name=""/>
        <dsp:cNvSpPr/>
      </dsp:nvSpPr>
      <dsp:spPr>
        <a:xfrm>
          <a:off x="1860960" y="346241"/>
          <a:ext cx="5170775" cy="1334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es-AR" sz="1400" kern="1200"/>
            <a:t>Las paradas no planificadas generan costos elevados por reparación y mantenimiento urgente de equipos críticos.</a:t>
          </a:r>
        </a:p>
      </dsp:txBody>
      <dsp:txXfrm>
        <a:off x="1860960" y="346241"/>
        <a:ext cx="5170775" cy="1334718"/>
      </dsp:txXfrm>
    </dsp:sp>
    <dsp:sp modelId="{B8E508A4-9887-4FAB-B3CC-15C238AEDE1E}">
      <dsp:nvSpPr>
        <dsp:cNvPr id="0" name=""/>
        <dsp:cNvSpPr/>
      </dsp:nvSpPr>
      <dsp:spPr>
        <a:xfrm>
          <a:off x="0" y="1815436"/>
          <a:ext cx="1680960" cy="1680960"/>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l="12960" r="20292" b="4"/>
          <a:stretch/>
        </a:blipFill>
        <a:ln>
          <a:noFill/>
        </a:ln>
        <a:effectLst/>
      </dsp:spPr>
      <dsp:style>
        <a:lnRef idx="0">
          <a:scrgbClr r="0" g="0" b="0"/>
        </a:lnRef>
        <a:fillRef idx="3">
          <a:scrgbClr r="0" g="0" b="0"/>
        </a:fillRef>
        <a:effectRef idx="2">
          <a:scrgbClr r="0" g="0" b="0"/>
        </a:effectRef>
        <a:fontRef idx="minor">
          <a:schemeClr val="lt1"/>
        </a:fontRef>
      </dsp:style>
    </dsp:sp>
    <dsp:sp modelId="{C81A4BD9-FF2C-49DA-8B3A-FF92FB33051C}">
      <dsp:nvSpPr>
        <dsp:cNvPr id="0" name=""/>
        <dsp:cNvSpPr/>
      </dsp:nvSpPr>
      <dsp:spPr>
        <a:xfrm>
          <a:off x="1860960" y="1815436"/>
          <a:ext cx="5170775" cy="3462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s-AR" sz="1800" kern="1200"/>
            <a:t>Pérdida de producción</a:t>
          </a:r>
        </a:p>
      </dsp:txBody>
      <dsp:txXfrm>
        <a:off x="1860960" y="1815436"/>
        <a:ext cx="5170775" cy="346241"/>
      </dsp:txXfrm>
    </dsp:sp>
    <dsp:sp modelId="{E4FB7495-B49D-4CDE-B14F-F3575840033B}">
      <dsp:nvSpPr>
        <dsp:cNvPr id="0" name=""/>
        <dsp:cNvSpPr/>
      </dsp:nvSpPr>
      <dsp:spPr>
        <a:xfrm>
          <a:off x="1860960" y="2161678"/>
          <a:ext cx="5170775" cy="1334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es-AR" sz="1400" kern="1200"/>
            <a:t>El tiempo de inactividad provoca pérdida significativa en la producción y reduce la eficiencia operativa.</a:t>
          </a:r>
        </a:p>
      </dsp:txBody>
      <dsp:txXfrm>
        <a:off x="1860960" y="2161678"/>
        <a:ext cx="5170775" cy="1334718"/>
      </dsp:txXfrm>
    </dsp:sp>
    <dsp:sp modelId="{4133CA27-E255-4526-A142-27769FEB8F87}">
      <dsp:nvSpPr>
        <dsp:cNvPr id="0" name=""/>
        <dsp:cNvSpPr/>
      </dsp:nvSpPr>
      <dsp:spPr>
        <a:xfrm>
          <a:off x="0" y="3630873"/>
          <a:ext cx="1680960" cy="1680960"/>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l="15541" r="17712" b="4"/>
          <a:stretch/>
        </a:blipFill>
        <a:ln>
          <a:noFill/>
        </a:ln>
        <a:effectLst/>
      </dsp:spPr>
      <dsp:style>
        <a:lnRef idx="0">
          <a:scrgbClr r="0" g="0" b="0"/>
        </a:lnRef>
        <a:fillRef idx="3">
          <a:scrgbClr r="0" g="0" b="0"/>
        </a:fillRef>
        <a:effectRef idx="2">
          <a:scrgbClr r="0" g="0" b="0"/>
        </a:effectRef>
        <a:fontRef idx="minor">
          <a:schemeClr val="lt1"/>
        </a:fontRef>
      </dsp:style>
    </dsp:sp>
    <dsp:sp modelId="{1F0AE0A9-DA82-4261-9BBB-3A71A68E34DB}">
      <dsp:nvSpPr>
        <dsp:cNvPr id="0" name=""/>
        <dsp:cNvSpPr/>
      </dsp:nvSpPr>
      <dsp:spPr>
        <a:xfrm>
          <a:off x="1860960" y="3630873"/>
          <a:ext cx="5170775" cy="3462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s-AR" sz="1800" kern="1200"/>
            <a:t>Penalizaciones contractuales</a:t>
          </a:r>
        </a:p>
      </dsp:txBody>
      <dsp:txXfrm>
        <a:off x="1860960" y="3630873"/>
        <a:ext cx="5170775" cy="346241"/>
      </dsp:txXfrm>
    </dsp:sp>
    <dsp:sp modelId="{AEB5F449-4858-457E-BFA3-A38C217BDF48}">
      <dsp:nvSpPr>
        <dsp:cNvPr id="0" name=""/>
        <dsp:cNvSpPr/>
      </dsp:nvSpPr>
      <dsp:spPr>
        <a:xfrm>
          <a:off x="1860960" y="3977114"/>
          <a:ext cx="5170775" cy="1334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es-AR" sz="1400" kern="1200"/>
            <a:t>El incumplimiento en entregas puede conllevar multas y penalizaciones contractuales costosas para la empresa.</a:t>
          </a:r>
        </a:p>
      </dsp:txBody>
      <dsp:txXfrm>
        <a:off x="1860960" y="3977114"/>
        <a:ext cx="5170775" cy="133471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66394B-AE80-4A2D-B3DD-73A77FAF9D19}">
      <dsp:nvSpPr>
        <dsp:cNvPr id="0" name=""/>
        <dsp:cNvSpPr/>
      </dsp:nvSpPr>
      <dsp:spPr>
        <a:xfrm>
          <a:off x="0" y="0"/>
          <a:ext cx="1680960" cy="1680960"/>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l="20072" r="23679" b="1"/>
          <a:stretch/>
        </a:blipFill>
        <a:ln>
          <a:noFill/>
        </a:ln>
        <a:effectLst/>
      </dsp:spPr>
      <dsp:style>
        <a:lnRef idx="0">
          <a:scrgbClr r="0" g="0" b="0"/>
        </a:lnRef>
        <a:fillRef idx="3">
          <a:scrgbClr r="0" g="0" b="0"/>
        </a:fillRef>
        <a:effectRef idx="2">
          <a:scrgbClr r="0" g="0" b="0"/>
        </a:effectRef>
        <a:fontRef idx="minor">
          <a:schemeClr val="lt1"/>
        </a:fontRef>
      </dsp:style>
    </dsp:sp>
    <dsp:sp modelId="{3BF036C9-722E-4B41-9158-41053F50B158}">
      <dsp:nvSpPr>
        <dsp:cNvPr id="0" name=""/>
        <dsp:cNvSpPr/>
      </dsp:nvSpPr>
      <dsp:spPr>
        <a:xfrm>
          <a:off x="1860960" y="0"/>
          <a:ext cx="5170775" cy="3462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s-AR" sz="1800" kern="1200"/>
            <a:t>Precisión superior del modelo LSTM</a:t>
          </a:r>
        </a:p>
      </dsp:txBody>
      <dsp:txXfrm>
        <a:off x="1860960" y="0"/>
        <a:ext cx="5170775" cy="346241"/>
      </dsp:txXfrm>
    </dsp:sp>
    <dsp:sp modelId="{3E624CF8-2818-4B20-80E0-FAFAF4D11DA0}">
      <dsp:nvSpPr>
        <dsp:cNvPr id="0" name=""/>
        <dsp:cNvSpPr/>
      </dsp:nvSpPr>
      <dsp:spPr>
        <a:xfrm>
          <a:off x="1860960" y="346241"/>
          <a:ext cx="5170775" cy="1334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es-AR" sz="1400" kern="1200"/>
            <a:t>El modelo LSTM demostró una precisión significativamente alta en la detección de fallas en rodamientos durante las pruebas.</a:t>
          </a:r>
        </a:p>
      </dsp:txBody>
      <dsp:txXfrm>
        <a:off x="1860960" y="346241"/>
        <a:ext cx="5170775" cy="1334718"/>
      </dsp:txXfrm>
    </dsp:sp>
    <dsp:sp modelId="{9CE48953-67F5-4AF4-9DD9-949D4A99FB6F}">
      <dsp:nvSpPr>
        <dsp:cNvPr id="0" name=""/>
        <dsp:cNvSpPr/>
      </dsp:nvSpPr>
      <dsp:spPr>
        <a:xfrm>
          <a:off x="0" y="1815436"/>
          <a:ext cx="1680960" cy="1680960"/>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l="2501" r="-5" b="-4"/>
          <a:stretch/>
        </a:blipFill>
        <a:ln>
          <a:noFill/>
        </a:ln>
        <a:effectLst/>
      </dsp:spPr>
      <dsp:style>
        <a:lnRef idx="0">
          <a:scrgbClr r="0" g="0" b="0"/>
        </a:lnRef>
        <a:fillRef idx="3">
          <a:scrgbClr r="0" g="0" b="0"/>
        </a:fillRef>
        <a:effectRef idx="2">
          <a:scrgbClr r="0" g="0" b="0"/>
        </a:effectRef>
        <a:fontRef idx="minor">
          <a:schemeClr val="lt1"/>
        </a:fontRef>
      </dsp:style>
    </dsp:sp>
    <dsp:sp modelId="{1AD775B9-0961-4B2C-98A5-0D65983007DA}">
      <dsp:nvSpPr>
        <dsp:cNvPr id="0" name=""/>
        <dsp:cNvSpPr/>
      </dsp:nvSpPr>
      <dsp:spPr>
        <a:xfrm>
          <a:off x="1860960" y="1815436"/>
          <a:ext cx="5170775" cy="3462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s-AR" sz="1800" kern="1200"/>
            <a:t>Estabilidad y confiabilidad robusta</a:t>
          </a:r>
        </a:p>
      </dsp:txBody>
      <dsp:txXfrm>
        <a:off x="1860960" y="1815436"/>
        <a:ext cx="5170775" cy="346241"/>
      </dsp:txXfrm>
    </dsp:sp>
    <dsp:sp modelId="{D4866E8F-03BF-43F1-9ABA-0EE6F91F5518}">
      <dsp:nvSpPr>
        <dsp:cNvPr id="0" name=""/>
        <dsp:cNvSpPr/>
      </dsp:nvSpPr>
      <dsp:spPr>
        <a:xfrm>
          <a:off x="1860960" y="2161678"/>
          <a:ext cx="5170775" cy="1334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es-AR" sz="1400" kern="1200"/>
            <a:t>El modelo mostró estabilidad y confiabilidad en sus predicciones, asegurando resultados consistentes en múltiples pruebas.</a:t>
          </a:r>
        </a:p>
      </dsp:txBody>
      <dsp:txXfrm>
        <a:off x="1860960" y="2161678"/>
        <a:ext cx="5170775" cy="1334718"/>
      </dsp:txXfrm>
    </dsp:sp>
    <dsp:sp modelId="{619EB5ED-7D0E-4E2B-B9E3-5FB4EE241400}">
      <dsp:nvSpPr>
        <dsp:cNvPr id="0" name=""/>
        <dsp:cNvSpPr/>
      </dsp:nvSpPr>
      <dsp:spPr>
        <a:xfrm>
          <a:off x="0" y="3630873"/>
          <a:ext cx="1680960" cy="1680960"/>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r="33253" b="4"/>
          <a:stretch/>
        </a:blipFill>
        <a:ln>
          <a:noFill/>
        </a:ln>
        <a:effectLst/>
      </dsp:spPr>
      <dsp:style>
        <a:lnRef idx="0">
          <a:scrgbClr r="0" g="0" b="0"/>
        </a:lnRef>
        <a:fillRef idx="3">
          <a:scrgbClr r="0" g="0" b="0"/>
        </a:fillRef>
        <a:effectRef idx="2">
          <a:scrgbClr r="0" g="0" b="0"/>
        </a:effectRef>
        <a:fontRef idx="minor">
          <a:schemeClr val="lt1"/>
        </a:fontRef>
      </dsp:style>
    </dsp:sp>
    <dsp:sp modelId="{121053C7-75DE-4EBA-9574-5E56464EC2F1}">
      <dsp:nvSpPr>
        <dsp:cNvPr id="0" name=""/>
        <dsp:cNvSpPr/>
      </dsp:nvSpPr>
      <dsp:spPr>
        <a:xfrm>
          <a:off x="1860960" y="3630873"/>
          <a:ext cx="5170775" cy="3462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s-AR" sz="1800" kern="1200"/>
            <a:t>Comparación con Transformer</a:t>
          </a:r>
        </a:p>
      </dsp:txBody>
      <dsp:txXfrm>
        <a:off x="1860960" y="3630873"/>
        <a:ext cx="5170775" cy="346241"/>
      </dsp:txXfrm>
    </dsp:sp>
    <dsp:sp modelId="{FD5F7704-3C33-42A8-8FEA-C6CC72AFB3F4}">
      <dsp:nvSpPr>
        <dsp:cNvPr id="0" name=""/>
        <dsp:cNvSpPr/>
      </dsp:nvSpPr>
      <dsp:spPr>
        <a:xfrm>
          <a:off x="1860960" y="3977114"/>
          <a:ext cx="5170775" cy="1334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es-AR" sz="1400" kern="1200"/>
            <a:t>El LSTM superó al modelo Transformer en el contexto específico de predicción de fallas en rodamientos.</a:t>
          </a:r>
        </a:p>
      </dsp:txBody>
      <dsp:txXfrm>
        <a:off x="1860960" y="3977114"/>
        <a:ext cx="5170775" cy="133471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B7AB7D-9ACB-4832-A869-CA19414CFB79}">
      <dsp:nvSpPr>
        <dsp:cNvPr id="0" name=""/>
        <dsp:cNvSpPr/>
      </dsp:nvSpPr>
      <dsp:spPr>
        <a:xfrm>
          <a:off x="0" y="0"/>
          <a:ext cx="3486150" cy="3544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Reducción de costos</a:t>
          </a:r>
        </a:p>
      </dsp:txBody>
      <dsp:txXfrm>
        <a:off x="0" y="0"/>
        <a:ext cx="3486150" cy="354472"/>
      </dsp:txXfrm>
    </dsp:sp>
    <dsp:sp modelId="{10F54066-9866-42BF-8191-75B3BF9DD53C}">
      <dsp:nvSpPr>
        <dsp:cNvPr id="0" name=""/>
        <dsp:cNvSpPr/>
      </dsp:nvSpPr>
      <dsp:spPr>
        <a:xfrm>
          <a:off x="0" y="354472"/>
          <a:ext cx="3486150" cy="20902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La IA permite anticipar fallas en rodamientos, evitando reparaciones costosas y paradas no planificadas.</a:t>
          </a:r>
        </a:p>
      </dsp:txBody>
      <dsp:txXfrm>
        <a:off x="0" y="354472"/>
        <a:ext cx="3486150" cy="2090261"/>
      </dsp:txXfrm>
    </dsp:sp>
    <dsp:sp modelId="{53802565-6AB1-4AE3-A45A-DB0B90FD983B}">
      <dsp:nvSpPr>
        <dsp:cNvPr id="0" name=""/>
        <dsp:cNvSpPr/>
      </dsp:nvSpPr>
      <dsp:spPr>
        <a:xfrm>
          <a:off x="3834765" y="0"/>
          <a:ext cx="3486150" cy="3544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Mejora en la productividad</a:t>
          </a:r>
        </a:p>
      </dsp:txBody>
      <dsp:txXfrm>
        <a:off x="3834765" y="0"/>
        <a:ext cx="3486150" cy="354472"/>
      </dsp:txXfrm>
    </dsp:sp>
    <dsp:sp modelId="{1496190E-2CD9-47FC-BC62-30BCFE239134}">
      <dsp:nvSpPr>
        <dsp:cNvPr id="0" name=""/>
        <dsp:cNvSpPr/>
      </dsp:nvSpPr>
      <dsp:spPr>
        <a:xfrm>
          <a:off x="3834765" y="354472"/>
          <a:ext cx="3486150" cy="20902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El mantenimiento predictivo optimiza el funcionamiento de los compresores, aumentando la eficiencia operativa.</a:t>
          </a:r>
        </a:p>
      </dsp:txBody>
      <dsp:txXfrm>
        <a:off x="3834765" y="354472"/>
        <a:ext cx="3486150" cy="2090261"/>
      </dsp:txXfrm>
    </dsp:sp>
    <dsp:sp modelId="{CEE5E3DB-7FF7-4A84-B3C3-F874921C1DDD}">
      <dsp:nvSpPr>
        <dsp:cNvPr id="0" name=""/>
        <dsp:cNvSpPr/>
      </dsp:nvSpPr>
      <dsp:spPr>
        <a:xfrm>
          <a:off x="7669530" y="0"/>
          <a:ext cx="3486150" cy="3544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Fortalecimiento competitivo</a:t>
          </a:r>
        </a:p>
      </dsp:txBody>
      <dsp:txXfrm>
        <a:off x="7669530" y="0"/>
        <a:ext cx="3486150" cy="354472"/>
      </dsp:txXfrm>
    </dsp:sp>
    <dsp:sp modelId="{2E63F5C6-2A3B-4F49-90A5-B9F4ECDDDDC9}">
      <dsp:nvSpPr>
        <dsp:cNvPr id="0" name=""/>
        <dsp:cNvSpPr/>
      </dsp:nvSpPr>
      <dsp:spPr>
        <a:xfrm>
          <a:off x="7669530" y="354472"/>
          <a:ext cx="3486150" cy="20902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La adopción de IA fortalece la posición de la planta, asegurando ventaja frente a la competencia.</a:t>
          </a:r>
        </a:p>
      </dsp:txBody>
      <dsp:txXfrm>
        <a:off x="7669530" y="354472"/>
        <a:ext cx="3486150" cy="2090261"/>
      </dsp:txXfrm>
    </dsp:sp>
  </dsp:spTree>
</dsp:drawing>
</file>

<file path=ppt/diagrams/layout1.xml><?xml version="1.0" encoding="utf-8"?>
<dgm:layoutDef xmlns:dgm="http://schemas.openxmlformats.org/drawingml/2006/diagram" xmlns:a="http://schemas.openxmlformats.org/drawingml/2006/main" uniqueId="urn:microsoft.com/office/officeart/2024/3/layout/verticalVisualTextBlock1">
  <dgm:title val="Vertical Visual Text Blocks"/>
  <dgm:desc val="Pictures with short bits of text with formatted headers. Use as an easier-to-read alternative to a bulleted list."/>
  <dgm:catLst>
    <dgm:cat type="picture" pri="1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Root">
    <dgm:varLst>
      <dgm:dir/>
      <dgm:resizeHandles val="exact"/>
    </dgm:varLst>
    <dgm:choose name="BasedOnLanguageDirection">
      <dgm:if name="LeftToRight" func="var" arg="dir" op="equ" val="norm">
        <dgm:alg type="lin">
          <dgm:param type="linDir" val="fromT"/>
          <dgm:param type="vertAlign" val="t"/>
          <dgm:param type="horzAlign" val="l"/>
        </dgm:alg>
      </dgm:if>
      <dgm:else name="RightToLeft">
        <dgm:alg type="lin">
          <dgm:param type="linDir" val="fromT"/>
          <dgm:param type="vertAlign" val="t"/>
          <dgm:param type="horzAlign" val="r"/>
        </dgm:alg>
      </dgm:else>
    </dgm:choose>
    <dgm:presOf/>
    <dgm:constrLst>
      <dgm:constr type="primFontSz" for="des" forName="Subtitle" op="equ" val="18"/>
      <dgm:constr type="primFontSz" for="des" forName="Description" refType="primFontSz" refFor="des" refForName="Subtitle" op="equ" fact="0.77"/>
      <dgm:constr type="w" for="ch" forName="Composite" refType="w"/>
      <dgm:constr type="h" for="ch" forName="Composite" refType="h"/>
      <dgm:constr type="h" for="ch" forName="sibTrans" refType="h" refFor="ch" refForName="Composite" fact="0.08"/>
      <dgm:constr type="sp" refType="w" refFor="ch" refForName="Composite" op="equ" fact="0.1"/>
    </dgm:constrLst>
    <dgm:ruleLst/>
    <dgm:forEach name="DirectChildrenOfRoot" axis="ch" ptType="node">
      <dgm:layoutNode name="Composite">
        <dgm:alg type="composite"/>
        <dgm:shape xmlns:r="http://schemas.openxmlformats.org/officeDocument/2006/relationships" r:blip="">
          <dgm:adjLst/>
        </dgm:shape>
        <dgm:presOf/>
        <dgm:constrLst>
          <dgm:constr type="w" for="ch" forName="Picture" refType="w" fact="0.335"/>
          <dgm:constr type="h" for="ch" forName="Picture" refType="w" refFor="ch" refForName="Picture" op="equ"/>
          <dgm:constr type="h" for="ch" forName="Picture" refType="h" op="lte"/>
          <dgm:constr type="l" for="ch" forName="Subtitle" refType="r" refFor="ch" refForName="Picture"/>
          <dgm:constr type="lOff" for="ch" forName="Subtitle" val="5"/>
          <dgm:constr type="h" for="ch" forName="Subtitle" refType="h" fact="0.1"/>
          <dgm:constr type="t" for="ch" forName="Description" refType="b" refFor="ch" refForName="Subtitle"/>
          <dgm:constr type="l" for="ch" forName="Description" refType="r" refFor="ch" refForName="Picture"/>
          <dgm:constr type="lOff" for="ch" forName="Description" val="5"/>
        </dgm:constrLst>
        <dgm:ruleLst/>
        <dgm:layoutNode name="Picture" styleLbl="node1">
          <dgm:alg type="sp"/>
          <dgm:shape xmlns:r="http://schemas.openxmlformats.org/officeDocument/2006/relationships" type="rect" r:blip="" blipPhldr="1">
            <dgm:adjLst/>
          </dgm:shape>
          <dgm:presOf/>
          <dgm:constrLst/>
          <dgm:ruleLst/>
        </dgm:layoutNode>
        <dgm:layoutNode name="Subtitle" styleLbl="revTx">
          <dgm:varLst>
            <dgm:chMax val="0"/>
            <dgm:bulletEnabled/>
          </dgm:varLst>
          <dgm:alg type="tx">
            <dgm:param type="parTxLTRAlign" val="l"/>
            <dgm:param type="parTxRTLAlign" val="r"/>
            <dgm:param type="txAnchorVert" val="t"/>
          </dgm:alg>
          <dgm:shape xmlns:r="http://schemas.openxmlformats.org/officeDocument/2006/relationships" type="rect" r:blip="">
            <dgm:adjLst/>
          </dgm:shape>
          <dgm:presOf axis="self"/>
          <dgm:choose name="SubtitleConstraintsBasedOnLanguageDirection">
            <dgm:if name="SubtitleIsLeftToRight" func="var" arg="dir" op="equ" val="norm">
              <dgm:constrLst>
                <dgm:constr type="h" refType="w" op="lte" fact="0.4"/>
                <dgm:constr type="lMarg"/>
                <dgm:constr type="rMarg" refType="primFontSz" fact="0.1"/>
                <dgm:constr type="tMarg" refType="primFontSz" fact="0.1"/>
                <dgm:constr type="bMarg" refType="primFontSz" fact="0.1"/>
              </dgm:constrLst>
            </dgm:if>
            <dgm:else name="SubtitleIsRightToLeft">
              <dgm:constrLst>
                <dgm:constr type="h" refType="w" op="lte" fact="0.4"/>
                <dgm:constr type="rMarg"/>
                <dgm:constr type="lMarg" refType="primFontSz" fact="0.1"/>
                <dgm:constr type="tMarg" refType="primFontSz" fact="0.1"/>
                <dgm:constr type="bMarg" refType="primFontSz" fact="0.1"/>
              </dgm:constrLst>
            </dgm:else>
          </dgm:choose>
          <dgm:ruleLst>
            <dgm:rule type="h" val="INF" fact="NaN" max="NaN"/>
            <dgm:rule type="primFontSz" val="5" fact="NaN" max="NaN"/>
          </dgm:ruleLst>
        </dgm:layoutNode>
        <dgm:layoutNode name="Description" styleLbl="revTx">
          <dgm:varLst>
            <dgm:bulletEnabled/>
          </dgm:varLst>
          <dgm:alg type="tx">
            <dgm:param type="parTxLTRAlign" val="l"/>
            <dgm:param type="parTxRTLAlign" val="r"/>
            <dgm:param type="txAnchorVert" val="t"/>
          </dgm:alg>
          <dgm:shape xmlns:r="http://schemas.openxmlformats.org/officeDocument/2006/relationships" type="rect" r:blip="">
            <dgm:adjLst/>
          </dgm:shape>
          <dgm:presOf axis="des" ptType="node"/>
          <dgm:choose name="DescriptionConstraintsBasedOnLanguageDirection">
            <dgm:if name="DescriptionIsLeftToRight" func="var" arg="dir" op="equ" val="norm">
              <dgm:constrLst>
                <dgm:constr type="lMarg"/>
                <dgm:constr type="rMarg" refType="primFontSz" fact="0.1"/>
                <dgm:constr type="tMarg" refType="primFontSz" fact="0.1"/>
                <dgm:constr type="bMarg" refType="primFontSz" fact="0.1"/>
              </dgm:constrLst>
            </dgm:if>
            <dgm:else name="DescriptionIsRightToLeft">
              <dgm:constrLst>
                <dgm:constr type="lMarg" refType="primFontSz" fact="0.1"/>
                <dgm:constr type="rMarg"/>
                <dgm:constr type="tMarg" refType="primFontSz" fact="0.1"/>
                <dgm:constr type="bMarg" refType="primFontSz" fact="0.1"/>
              </dgm:constrLst>
            </dgm:else>
          </dgm:choose>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24/3/layout/verticalVisualTextBlock1">
  <dgm:title val="Vertical Visual Text Blocks"/>
  <dgm:desc val="Pictures with short bits of text with formatted headers. Use as an easier-to-read alternative to a bulleted list."/>
  <dgm:catLst>
    <dgm:cat type="picture" pri="1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Root">
    <dgm:varLst>
      <dgm:dir/>
      <dgm:resizeHandles val="exact"/>
    </dgm:varLst>
    <dgm:choose name="BasedOnLanguageDirection">
      <dgm:if name="LeftToRight" func="var" arg="dir" op="equ" val="norm">
        <dgm:alg type="lin">
          <dgm:param type="linDir" val="fromT"/>
          <dgm:param type="vertAlign" val="t"/>
          <dgm:param type="horzAlign" val="l"/>
        </dgm:alg>
      </dgm:if>
      <dgm:else name="RightToLeft">
        <dgm:alg type="lin">
          <dgm:param type="linDir" val="fromT"/>
          <dgm:param type="vertAlign" val="t"/>
          <dgm:param type="horzAlign" val="r"/>
        </dgm:alg>
      </dgm:else>
    </dgm:choose>
    <dgm:presOf/>
    <dgm:constrLst>
      <dgm:constr type="primFontSz" for="des" forName="Subtitle" op="equ" val="18"/>
      <dgm:constr type="primFontSz" for="des" forName="Description" refType="primFontSz" refFor="des" refForName="Subtitle" op="equ" fact="0.77"/>
      <dgm:constr type="w" for="ch" forName="Composite" refType="w"/>
      <dgm:constr type="h" for="ch" forName="Composite" refType="h"/>
      <dgm:constr type="h" for="ch" forName="sibTrans" refType="h" refFor="ch" refForName="Composite" fact="0.08"/>
      <dgm:constr type="sp" refType="w" refFor="ch" refForName="Composite" op="equ" fact="0.1"/>
    </dgm:constrLst>
    <dgm:ruleLst/>
    <dgm:forEach name="DirectChildrenOfRoot" axis="ch" ptType="node">
      <dgm:layoutNode name="Composite">
        <dgm:alg type="composite"/>
        <dgm:shape xmlns:r="http://schemas.openxmlformats.org/officeDocument/2006/relationships" r:blip="">
          <dgm:adjLst/>
        </dgm:shape>
        <dgm:presOf/>
        <dgm:constrLst>
          <dgm:constr type="w" for="ch" forName="Picture" refType="w" fact="0.335"/>
          <dgm:constr type="h" for="ch" forName="Picture" refType="w" refFor="ch" refForName="Picture" op="equ"/>
          <dgm:constr type="h" for="ch" forName="Picture" refType="h" op="lte"/>
          <dgm:constr type="l" for="ch" forName="Subtitle" refType="r" refFor="ch" refForName="Picture"/>
          <dgm:constr type="lOff" for="ch" forName="Subtitle" val="5"/>
          <dgm:constr type="h" for="ch" forName="Subtitle" refType="h" fact="0.1"/>
          <dgm:constr type="t" for="ch" forName="Description" refType="b" refFor="ch" refForName="Subtitle"/>
          <dgm:constr type="l" for="ch" forName="Description" refType="r" refFor="ch" refForName="Picture"/>
          <dgm:constr type="lOff" for="ch" forName="Description" val="5"/>
        </dgm:constrLst>
        <dgm:ruleLst/>
        <dgm:layoutNode name="Picture" styleLbl="node1">
          <dgm:alg type="sp"/>
          <dgm:shape xmlns:r="http://schemas.openxmlformats.org/officeDocument/2006/relationships" type="rect" r:blip="" blipPhldr="1">
            <dgm:adjLst/>
          </dgm:shape>
          <dgm:presOf/>
          <dgm:constrLst/>
          <dgm:ruleLst/>
        </dgm:layoutNode>
        <dgm:layoutNode name="Subtitle" styleLbl="revTx">
          <dgm:varLst>
            <dgm:chMax val="0"/>
            <dgm:bulletEnabled/>
          </dgm:varLst>
          <dgm:alg type="tx">
            <dgm:param type="parTxLTRAlign" val="l"/>
            <dgm:param type="parTxRTLAlign" val="r"/>
            <dgm:param type="txAnchorVert" val="t"/>
          </dgm:alg>
          <dgm:shape xmlns:r="http://schemas.openxmlformats.org/officeDocument/2006/relationships" type="rect" r:blip="">
            <dgm:adjLst/>
          </dgm:shape>
          <dgm:presOf axis="self"/>
          <dgm:choose name="SubtitleConstraintsBasedOnLanguageDirection">
            <dgm:if name="SubtitleIsLeftToRight" func="var" arg="dir" op="equ" val="norm">
              <dgm:constrLst>
                <dgm:constr type="h" refType="w" op="lte" fact="0.4"/>
                <dgm:constr type="lMarg"/>
                <dgm:constr type="rMarg" refType="primFontSz" fact="0.1"/>
                <dgm:constr type="tMarg" refType="primFontSz" fact="0.1"/>
                <dgm:constr type="bMarg" refType="primFontSz" fact="0.1"/>
              </dgm:constrLst>
            </dgm:if>
            <dgm:else name="SubtitleIsRightToLeft">
              <dgm:constrLst>
                <dgm:constr type="h" refType="w" op="lte" fact="0.4"/>
                <dgm:constr type="rMarg"/>
                <dgm:constr type="lMarg" refType="primFontSz" fact="0.1"/>
                <dgm:constr type="tMarg" refType="primFontSz" fact="0.1"/>
                <dgm:constr type="bMarg" refType="primFontSz" fact="0.1"/>
              </dgm:constrLst>
            </dgm:else>
          </dgm:choose>
          <dgm:ruleLst>
            <dgm:rule type="h" val="INF" fact="NaN" max="NaN"/>
            <dgm:rule type="primFontSz" val="5" fact="NaN" max="NaN"/>
          </dgm:ruleLst>
        </dgm:layoutNode>
        <dgm:layoutNode name="Description" styleLbl="revTx">
          <dgm:varLst>
            <dgm:bulletEnabled/>
          </dgm:varLst>
          <dgm:alg type="tx">
            <dgm:param type="parTxLTRAlign" val="l"/>
            <dgm:param type="parTxRTLAlign" val="r"/>
            <dgm:param type="txAnchorVert" val="t"/>
          </dgm:alg>
          <dgm:shape xmlns:r="http://schemas.openxmlformats.org/officeDocument/2006/relationships" type="rect" r:blip="">
            <dgm:adjLst/>
          </dgm:shape>
          <dgm:presOf axis="des" ptType="node"/>
          <dgm:choose name="DescriptionConstraintsBasedOnLanguageDirection">
            <dgm:if name="DescriptionIsLeftToRight" func="var" arg="dir" op="equ" val="norm">
              <dgm:constrLst>
                <dgm:constr type="lMarg"/>
                <dgm:constr type="rMarg" refType="primFontSz" fact="0.1"/>
                <dgm:constr type="tMarg" refType="primFontSz" fact="0.1"/>
                <dgm:constr type="bMarg" refType="primFontSz" fact="0.1"/>
              </dgm:constrLst>
            </dgm:if>
            <dgm:else name="DescriptionIsRightToLeft">
              <dgm:constrLst>
                <dgm:constr type="lMarg" refType="primFontSz" fact="0.1"/>
                <dgm:constr type="rMarg"/>
                <dgm:constr type="tMarg" refType="primFontSz" fact="0.1"/>
                <dgm:constr type="bMarg" refType="primFontSz" fact="0.1"/>
              </dgm:constrLst>
            </dgm:else>
          </dgm:choose>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24/3/layout/hArchList1">
  <dgm:title val="Horizontal Text Blocks"/>
  <dgm:desc val="Short bits of text with formatted headers. Use as an easier-to-read alternative to a bulleted list."/>
  <dgm:catLst>
    <dgm:cat type="list" pri="100"/>
    <dgm:cat type="timeline" pri="500"/>
    <dgm:cat type="process" pri="6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vertAlign" val="t"/>
          <dgm:param type="horzAlign" val="l"/>
        </dgm:alg>
      </dgm:if>
      <dgm:else name="Name3">
        <dgm:alg type="lin">
          <dgm:param type="vertAlign" val="t"/>
          <dgm:param type="horzAlign" val="r"/>
        </dgm:alg>
      </dgm:else>
    </dgm:choose>
    <dgm:presOf/>
    <dgm:constrLst>
      <dgm:constr type="primFontSz" for="des" forName="pictRect" op="equ" val="18"/>
      <dgm:constr type="primFontSz" for="des" forName="textRect" refType="primFontSz" refFor="des" refForName="pictRect" op="equ" fact="0.77"/>
      <dgm:constr type="w" for="ch" forName="compNode" refType="w"/>
      <dgm:constr type="h" for="ch" forName="compNode" refType="h"/>
      <dgm:constr type="h" for="des" forName="pictRect" op="equ"/>
      <dgm:constr type="h" for="des" forName="pictRect" refType="primFontSz" refFor="des" refForName="pictRect" fact="3"/>
      <dgm:constr type="w" for="ch" ptType="sibTrans" refType="w" refFor="ch" refForName="compNode" op="equ" fact="0.1"/>
      <dgm:constr type="sp" refType="w" refFor="ch" refForName="compNode" op="equ" fact="0.1"/>
    </dgm:constrLst>
    <dgm:ruleLst/>
    <dgm:forEach name="Name4" axis="ch" ptType="node" cnt="20">
      <dgm:layoutNode name="compNode">
        <dgm:alg type="composite"/>
        <dgm:shape xmlns:r="http://schemas.openxmlformats.org/officeDocument/2006/relationships" r:blip="">
          <dgm:adjLst/>
        </dgm:shape>
        <dgm:presOf axis="self"/>
        <dgm:constrLst>
          <dgm:constr type="h" for="ch" forName="pictRect" refType="h" fact="0.1"/>
          <dgm:constr type="l" for="ch" forName="pictRect"/>
          <dgm:constr type="t" for="ch" forName="pictRect"/>
          <dgm:constr type="l" for="ch" forName="textRect"/>
          <dgm:constr type="t" for="ch" forName="textRect" refType="b" refFor="ch" refForName="pictRect"/>
        </dgm:constrLst>
        <dgm:ruleLst/>
        <dgm:layoutNode name="pictRect" styleLbl="revTx">
          <dgm:varLst>
            <dgm:chMax val="0"/>
            <dgm:bulletEnabled/>
          </dgm:varLst>
          <dgm:alg type="tx">
            <dgm:param type="parTxLTRAlign" val="l"/>
            <dgm:param type="parTxRTLAlign" val="r"/>
            <dgm:param type="txAnchorVert" val="t"/>
          </dgm:alg>
          <dgm:shape xmlns:r="http://schemas.openxmlformats.org/officeDocument/2006/relationships" type="rect" r:blip="">
            <dgm:adjLst/>
          </dgm:shape>
          <dgm:presOf axis="self"/>
          <dgm:choose name="choosePictRectConstraints">
            <dgm:if name="ifPictRectConstraints" func="var" arg="dir" op="equ" val="norm">
              <dgm:constrLst>
                <dgm:constr type="h" refType="w" op="lte" fact="0.4"/>
                <dgm:constr type="lMarg" val="10.8"/>
                <dgm:constr type="rMarg" refType="primFontSz" fact="0.1"/>
                <dgm:constr type="tMarg" refType="primFontSz" fact="0.1"/>
                <dgm:constr type="bMarg" refType="primFontSz" fact="0.1"/>
              </dgm:constrLst>
            </dgm:if>
            <dgm:else name="elsePictRectConstraints">
              <dgm:constrLst>
                <dgm:constr type="lMarg" refType="primFontSz" fact="0.1"/>
                <dgm:constr type="rMarg" val="10.8"/>
                <dgm:constr type="tMarg" refType="primFontSz" fact="0.1"/>
                <dgm:constr type="bMarg" refType="primFontSz" fact="0.1"/>
              </dgm:constrLst>
            </dgm:else>
          </dgm:choose>
          <dgm:ruleLst>
            <dgm:rule type="h" val="INF" fact="NaN" max="NaN"/>
            <dgm:rule type="primFontSz" val="5" fact="NaN" max="NaN"/>
          </dgm:ruleLst>
        </dgm:layoutNode>
        <dgm:layoutNode name="textRect" styleLbl="revTx">
          <dgm:varLst>
            <dgm:bulletEnabled/>
          </dgm:varLst>
          <dgm:alg type="tx">
            <dgm:param type="parTxLTRAlign" val="l"/>
            <dgm:param type="parTxRTLAlign" val="r"/>
            <dgm:param type="txAnchorVert" val="t"/>
          </dgm:alg>
          <dgm:shape xmlns:r="http://schemas.openxmlformats.org/officeDocument/2006/relationships" type="rect" r:blip="">
            <dgm:adjLst/>
          </dgm:shape>
          <dgm:presOf axis="des" ptType="node"/>
          <dgm:choose name="chooseTextRectConstraints">
            <dgm:if name="ifTextRectConstraints" func="var" arg="dir" op="equ" val="norm">
              <dgm:constrLst>
                <dgm:constr type="lMarg" val="10.8"/>
                <dgm:constr type="rMarg" refType="primFontSz" fact="0.1"/>
                <dgm:constr type="tMarg" refType="primFontSz" fact="0.1"/>
                <dgm:constr type="bMarg" refType="primFontSz" fact="0.1"/>
              </dgm:constrLst>
            </dgm:if>
            <dgm:else name="elseTextRectConstraints">
              <dgm:constrLst>
                <dgm:constr type="lMarg" refType="primFontSz" fact="0.1"/>
                <dgm:constr type="rMarg" val="10.8"/>
                <dgm:constr type="tMarg" refType="primFontSz" fact="0.1"/>
                <dgm:constr type="bMarg" refType="primFontSz" fact="0.1"/>
              </dgm:constrLst>
            </dgm:else>
          </dgm:choose>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AR"/>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ADDEC48-5E44-496B-82AE-370CAA26E28C}" type="datetimeFigureOut">
              <a:rPr lang="es-AR" smtClean="0"/>
              <a:t>9/8/2025</a:t>
            </a:fld>
            <a:endParaRPr lang="es-AR"/>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AR"/>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s-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AR"/>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88FE672-4677-487A-BEF4-4C58505D63D5}" type="slidenum">
              <a:rPr lang="es-AR" smtClean="0"/>
              <a:t>‹Nº›</a:t>
            </a:fld>
            <a:endParaRPr lang="es-AR"/>
          </a:p>
        </p:txBody>
      </p:sp>
    </p:spTree>
    <p:extLst>
      <p:ext uri="{BB962C8B-B14F-4D97-AF65-F5344CB8AC3E}">
        <p14:creationId xmlns:p14="http://schemas.microsoft.com/office/powerpoint/2010/main" val="31408296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AR"/>
              <a:t>El contenido generado por IA puede ser incorrecto.
---
Esta presentación propone la implementación de un modelo de inteligencia artificial para mantenimiento predictivo en rodamientos de compresores de gas, destacando su importancia como un caso de negocio estratégico para mejorar la operación y rentabilidad de la planta de procesamiento.
</a:t>
            </a:r>
          </a:p>
        </p:txBody>
      </p:sp>
      <p:sp>
        <p:nvSpPr>
          <p:cNvPr id="4" name="Marcador de número de diapositiva 3"/>
          <p:cNvSpPr>
            <a:spLocks noGrp="1"/>
          </p:cNvSpPr>
          <p:nvPr>
            <p:ph type="sldNum" sz="quarter" idx="5"/>
          </p:nvPr>
        </p:nvSpPr>
        <p:spPr/>
        <p:txBody>
          <a:bodyPr/>
          <a:lstStyle/>
          <a:p>
            <a:fld id="{465837F7-73C7-4EAA-BD03-0E4EB0F47413}" type="slidenum">
              <a:rPr lang="es-AR" smtClean="0"/>
              <a:t>1</a:t>
            </a:fld>
            <a:endParaRPr lang="es-AR"/>
          </a:p>
        </p:txBody>
      </p:sp>
    </p:spTree>
    <p:extLst>
      <p:ext uri="{BB962C8B-B14F-4D97-AF65-F5344CB8AC3E}">
        <p14:creationId xmlns:p14="http://schemas.microsoft.com/office/powerpoint/2010/main" val="32195751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AR"/>
              <a:t>
---
La propuesta mejora la confiabilidad operativa, reduce tiempos de inactividad, optimiza costos de mantenimiento y ofrece una mejor planificación financiera mediante la reducción de emergencias inesperadas.
Origen de imagen: biblioteca de contenido de Microsoft 365
</a:t>
            </a:r>
          </a:p>
        </p:txBody>
      </p:sp>
      <p:sp>
        <p:nvSpPr>
          <p:cNvPr id="4" name="Marcador de número de diapositiva 3"/>
          <p:cNvSpPr>
            <a:spLocks noGrp="1"/>
          </p:cNvSpPr>
          <p:nvPr>
            <p:ph type="sldNum" sz="quarter" idx="5"/>
          </p:nvPr>
        </p:nvSpPr>
        <p:spPr/>
        <p:txBody>
          <a:bodyPr/>
          <a:lstStyle/>
          <a:p>
            <a:fld id="{465837F7-73C7-4EAA-BD03-0E4EB0F47413}" type="slidenum">
              <a:rPr lang="es-AR" smtClean="0"/>
              <a:t>10</a:t>
            </a:fld>
            <a:endParaRPr lang="es-AR"/>
          </a:p>
        </p:txBody>
      </p:sp>
    </p:spTree>
    <p:extLst>
      <p:ext uri="{BB962C8B-B14F-4D97-AF65-F5344CB8AC3E}">
        <p14:creationId xmlns:p14="http://schemas.microsoft.com/office/powerpoint/2010/main" val="8491179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AR"/>
              <a:t>Evaluamos dos modelos avanzados de IA para determinar cuál se adapta mejor a las necesidades específicas de mantenimiento predictivo en la planta.</a:t>
            </a:r>
          </a:p>
        </p:txBody>
      </p:sp>
      <p:sp>
        <p:nvSpPr>
          <p:cNvPr id="4" name="Marcador de número de diapositiva 3"/>
          <p:cNvSpPr>
            <a:spLocks noGrp="1"/>
          </p:cNvSpPr>
          <p:nvPr>
            <p:ph type="sldNum" sz="quarter" idx="5"/>
          </p:nvPr>
        </p:nvSpPr>
        <p:spPr/>
        <p:txBody>
          <a:bodyPr/>
          <a:lstStyle/>
          <a:p>
            <a:fld id="{465837F7-73C7-4EAA-BD03-0E4EB0F47413}" type="slidenum">
              <a:rPr lang="es-AR" smtClean="0"/>
              <a:t>11</a:t>
            </a:fld>
            <a:endParaRPr lang="es-AR"/>
          </a:p>
        </p:txBody>
      </p:sp>
    </p:spTree>
    <p:extLst>
      <p:ext uri="{BB962C8B-B14F-4D97-AF65-F5344CB8AC3E}">
        <p14:creationId xmlns:p14="http://schemas.microsoft.com/office/powerpoint/2010/main" val="22407759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AR"/>
              <a:t>
---
LSTM es una red neuronal recurrente especializada en datos secuenciales con memoria a largo plazo, mientras que Transformer utiliza mecanismos de atención para procesar secuencias con mayor paralelismo y flexibilidad.
Origen de imagen: biblioteca de contenido de Microsoft 365
</a:t>
            </a:r>
          </a:p>
        </p:txBody>
      </p:sp>
      <p:sp>
        <p:nvSpPr>
          <p:cNvPr id="4" name="Marcador de número de diapositiva 3"/>
          <p:cNvSpPr>
            <a:spLocks noGrp="1"/>
          </p:cNvSpPr>
          <p:nvPr>
            <p:ph type="sldNum" sz="quarter" idx="5"/>
          </p:nvPr>
        </p:nvSpPr>
        <p:spPr/>
        <p:txBody>
          <a:bodyPr/>
          <a:lstStyle/>
          <a:p>
            <a:fld id="{465837F7-73C7-4EAA-BD03-0E4EB0F47413}" type="slidenum">
              <a:rPr lang="es-AR" smtClean="0"/>
              <a:t>12</a:t>
            </a:fld>
            <a:endParaRPr lang="es-AR"/>
          </a:p>
        </p:txBody>
      </p:sp>
    </p:spTree>
    <p:extLst>
      <p:ext uri="{BB962C8B-B14F-4D97-AF65-F5344CB8AC3E}">
        <p14:creationId xmlns:p14="http://schemas.microsoft.com/office/powerpoint/2010/main" val="20487712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AR"/>
              <a:t>
---
En las pruebas realizadas, el modelo LSTM mostró mayor precisión y estabilidad en la predicción de fallas de rodamientos, superando al Transformer en este contexto específico.
Origen de imagen: biblioteca de contenido de Microsoft 365
</a:t>
            </a:r>
          </a:p>
        </p:txBody>
      </p:sp>
      <p:sp>
        <p:nvSpPr>
          <p:cNvPr id="4" name="Marcador de número de diapositiva 3"/>
          <p:cNvSpPr>
            <a:spLocks noGrp="1"/>
          </p:cNvSpPr>
          <p:nvPr>
            <p:ph type="sldNum" sz="quarter" idx="5"/>
          </p:nvPr>
        </p:nvSpPr>
        <p:spPr/>
        <p:txBody>
          <a:bodyPr/>
          <a:lstStyle/>
          <a:p>
            <a:fld id="{465837F7-73C7-4EAA-BD03-0E4EB0F47413}" type="slidenum">
              <a:rPr lang="es-AR" smtClean="0"/>
              <a:t>13</a:t>
            </a:fld>
            <a:endParaRPr lang="es-AR"/>
          </a:p>
        </p:txBody>
      </p:sp>
    </p:spTree>
    <p:extLst>
      <p:ext uri="{BB962C8B-B14F-4D97-AF65-F5344CB8AC3E}">
        <p14:creationId xmlns:p14="http://schemas.microsoft.com/office/powerpoint/2010/main" val="14881107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AR"/>
              <a:t>
---
La naturaleza secuencial y temporal de los datos de vibración favorece a LSTM, que captura mejor patrones temporales y dependencias a largo plazo en comparación con Transformer.
Origen de imagen: biblioteca de contenido de Microsoft 365
</a:t>
            </a:r>
          </a:p>
        </p:txBody>
      </p:sp>
      <p:sp>
        <p:nvSpPr>
          <p:cNvPr id="4" name="Marcador de número de diapositiva 3"/>
          <p:cNvSpPr>
            <a:spLocks noGrp="1"/>
          </p:cNvSpPr>
          <p:nvPr>
            <p:ph type="sldNum" sz="quarter" idx="5"/>
          </p:nvPr>
        </p:nvSpPr>
        <p:spPr/>
        <p:txBody>
          <a:bodyPr/>
          <a:lstStyle/>
          <a:p>
            <a:fld id="{465837F7-73C7-4EAA-BD03-0E4EB0F47413}" type="slidenum">
              <a:rPr lang="es-AR" smtClean="0"/>
              <a:t>14</a:t>
            </a:fld>
            <a:endParaRPr lang="es-AR"/>
          </a:p>
        </p:txBody>
      </p:sp>
    </p:spTree>
    <p:extLst>
      <p:ext uri="{BB962C8B-B14F-4D97-AF65-F5344CB8AC3E}">
        <p14:creationId xmlns:p14="http://schemas.microsoft.com/office/powerpoint/2010/main" val="21129597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AR"/>
              <a:t>Detallamos los beneficios económicos y operativos que aporta la implementación del modelo, fundamentando el caso de negocio para su adopción.</a:t>
            </a:r>
          </a:p>
        </p:txBody>
      </p:sp>
      <p:sp>
        <p:nvSpPr>
          <p:cNvPr id="4" name="Marcador de número de diapositiva 3"/>
          <p:cNvSpPr>
            <a:spLocks noGrp="1"/>
          </p:cNvSpPr>
          <p:nvPr>
            <p:ph type="sldNum" sz="quarter" idx="5"/>
          </p:nvPr>
        </p:nvSpPr>
        <p:spPr/>
        <p:txBody>
          <a:bodyPr/>
          <a:lstStyle/>
          <a:p>
            <a:fld id="{465837F7-73C7-4EAA-BD03-0E4EB0F47413}" type="slidenum">
              <a:rPr lang="es-AR" smtClean="0"/>
              <a:t>15</a:t>
            </a:fld>
            <a:endParaRPr lang="es-AR"/>
          </a:p>
        </p:txBody>
      </p:sp>
    </p:spTree>
    <p:extLst>
      <p:ext uri="{BB962C8B-B14F-4D97-AF65-F5344CB8AC3E}">
        <p14:creationId xmlns:p14="http://schemas.microsoft.com/office/powerpoint/2010/main" val="6871393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AR"/>
              <a:t>
---
La anticipación de fallas permite planificar mantenimientos preventivos, disminuyendo costos asociados a reparaciones urgentes y evitando daños mayores en equipos críticos.
Origen de imagen: biblioteca de contenido de Microsoft 365
</a:t>
            </a:r>
          </a:p>
        </p:txBody>
      </p:sp>
      <p:sp>
        <p:nvSpPr>
          <p:cNvPr id="4" name="Marcador de número de diapositiva 3"/>
          <p:cNvSpPr>
            <a:spLocks noGrp="1"/>
          </p:cNvSpPr>
          <p:nvPr>
            <p:ph type="sldNum" sz="quarter" idx="5"/>
          </p:nvPr>
        </p:nvSpPr>
        <p:spPr/>
        <p:txBody>
          <a:bodyPr/>
          <a:lstStyle/>
          <a:p>
            <a:fld id="{465837F7-73C7-4EAA-BD03-0E4EB0F47413}" type="slidenum">
              <a:rPr lang="es-AR" smtClean="0"/>
              <a:t>16</a:t>
            </a:fld>
            <a:endParaRPr lang="es-AR"/>
          </a:p>
        </p:txBody>
      </p:sp>
    </p:spTree>
    <p:extLst>
      <p:ext uri="{BB962C8B-B14F-4D97-AF65-F5344CB8AC3E}">
        <p14:creationId xmlns:p14="http://schemas.microsoft.com/office/powerpoint/2010/main" val="17132271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AR"/>
              <a:t>
---
Al minimizar paradas no programadas, se maximiza la disponibilidad de los compresores, mejorando la eficiencia general y la capacidad de producción de la planta.
Origen de imagen: biblioteca de contenido de Microsoft 365
</a:t>
            </a:r>
          </a:p>
        </p:txBody>
      </p:sp>
      <p:sp>
        <p:nvSpPr>
          <p:cNvPr id="4" name="Marcador de número de diapositiva 3"/>
          <p:cNvSpPr>
            <a:spLocks noGrp="1"/>
          </p:cNvSpPr>
          <p:nvPr>
            <p:ph type="sldNum" sz="quarter" idx="5"/>
          </p:nvPr>
        </p:nvSpPr>
        <p:spPr/>
        <p:txBody>
          <a:bodyPr/>
          <a:lstStyle/>
          <a:p>
            <a:fld id="{465837F7-73C7-4EAA-BD03-0E4EB0F47413}" type="slidenum">
              <a:rPr lang="es-AR" smtClean="0"/>
              <a:t>17</a:t>
            </a:fld>
            <a:endParaRPr lang="es-AR"/>
          </a:p>
        </p:txBody>
      </p:sp>
    </p:spTree>
    <p:extLst>
      <p:ext uri="{BB962C8B-B14F-4D97-AF65-F5344CB8AC3E}">
        <p14:creationId xmlns:p14="http://schemas.microsoft.com/office/powerpoint/2010/main" val="11319710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AR"/>
              <a:t>
---
El proyecto representa un ahorro significativo a mediano y largo plazo, además de fortalecer la posición competitiva de la planta mediante la innovación tecnológica aplicada a operaciones.
Origen de imagen: biblioteca de contenido de Microsoft 365
</a:t>
            </a:r>
          </a:p>
        </p:txBody>
      </p:sp>
      <p:sp>
        <p:nvSpPr>
          <p:cNvPr id="4" name="Marcador de número de diapositiva 3"/>
          <p:cNvSpPr>
            <a:spLocks noGrp="1"/>
          </p:cNvSpPr>
          <p:nvPr>
            <p:ph type="sldNum" sz="quarter" idx="5"/>
          </p:nvPr>
        </p:nvSpPr>
        <p:spPr/>
        <p:txBody>
          <a:bodyPr/>
          <a:lstStyle/>
          <a:p>
            <a:fld id="{465837F7-73C7-4EAA-BD03-0E4EB0F47413}" type="slidenum">
              <a:rPr lang="es-AR" smtClean="0"/>
              <a:t>18</a:t>
            </a:fld>
            <a:endParaRPr lang="es-AR"/>
          </a:p>
        </p:txBody>
      </p:sp>
    </p:spTree>
    <p:extLst>
      <p:ext uri="{BB962C8B-B14F-4D97-AF65-F5344CB8AC3E}">
        <p14:creationId xmlns:p14="http://schemas.microsoft.com/office/powerpoint/2010/main" val="30012839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AR"/>
              <a:t>Describimos los requerimientos, cronograma y métricas para asegurar el éxito en la adopción del modelo de mantenimiento predictivo.</a:t>
            </a:r>
          </a:p>
        </p:txBody>
      </p:sp>
      <p:sp>
        <p:nvSpPr>
          <p:cNvPr id="4" name="Marcador de número de diapositiva 3"/>
          <p:cNvSpPr>
            <a:spLocks noGrp="1"/>
          </p:cNvSpPr>
          <p:nvPr>
            <p:ph type="sldNum" sz="quarter" idx="5"/>
          </p:nvPr>
        </p:nvSpPr>
        <p:spPr/>
        <p:txBody>
          <a:bodyPr/>
          <a:lstStyle/>
          <a:p>
            <a:fld id="{465837F7-73C7-4EAA-BD03-0E4EB0F47413}" type="slidenum">
              <a:rPr lang="es-AR" smtClean="0"/>
              <a:t>19</a:t>
            </a:fld>
            <a:endParaRPr lang="es-AR"/>
          </a:p>
        </p:txBody>
      </p:sp>
    </p:spTree>
    <p:extLst>
      <p:ext uri="{BB962C8B-B14F-4D97-AF65-F5344CB8AC3E}">
        <p14:creationId xmlns:p14="http://schemas.microsoft.com/office/powerpoint/2010/main" val="23076188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AR"/>
              <a:t>
---
Recorreremos la situación actual y los retos operativos en la planta, la solución basada en IA para mantenimiento predictivo, la comparación entre modelos LSTM y Transformer, el valor estratégico y retorno de inversión, y finalmente el plan de implementación y próximos pasos.
Origen de imagen: biblioteca de contenido de Microsoft 365
</a:t>
            </a:r>
          </a:p>
        </p:txBody>
      </p:sp>
      <p:sp>
        <p:nvSpPr>
          <p:cNvPr id="4" name="Marcador de número de diapositiva 3"/>
          <p:cNvSpPr>
            <a:spLocks noGrp="1"/>
          </p:cNvSpPr>
          <p:nvPr>
            <p:ph type="sldNum" sz="quarter" idx="5"/>
          </p:nvPr>
        </p:nvSpPr>
        <p:spPr/>
        <p:txBody>
          <a:bodyPr/>
          <a:lstStyle/>
          <a:p>
            <a:fld id="{465837F7-73C7-4EAA-BD03-0E4EB0F47413}" type="slidenum">
              <a:rPr lang="es-AR" smtClean="0"/>
              <a:t>2</a:t>
            </a:fld>
            <a:endParaRPr lang="es-AR"/>
          </a:p>
        </p:txBody>
      </p:sp>
    </p:spTree>
    <p:extLst>
      <p:ext uri="{BB962C8B-B14F-4D97-AF65-F5344CB8AC3E}">
        <p14:creationId xmlns:p14="http://schemas.microsoft.com/office/powerpoint/2010/main" val="324678778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AR"/>
              <a:t>
---
Se requiere integración de sistemas, capacitación del personal, revisión de procesos y aseguramiento de calidad de datos para implementar efectivamente el modelo de IA.
Origen de imagen: biblioteca de contenido de Microsoft 365
</a:t>
            </a:r>
          </a:p>
        </p:txBody>
      </p:sp>
      <p:sp>
        <p:nvSpPr>
          <p:cNvPr id="4" name="Marcador de número de diapositiva 3"/>
          <p:cNvSpPr>
            <a:spLocks noGrp="1"/>
          </p:cNvSpPr>
          <p:nvPr>
            <p:ph type="sldNum" sz="quarter" idx="5"/>
          </p:nvPr>
        </p:nvSpPr>
        <p:spPr/>
        <p:txBody>
          <a:bodyPr/>
          <a:lstStyle/>
          <a:p>
            <a:fld id="{465837F7-73C7-4EAA-BD03-0E4EB0F47413}" type="slidenum">
              <a:rPr lang="es-AR" smtClean="0"/>
              <a:t>20</a:t>
            </a:fld>
            <a:endParaRPr lang="es-AR"/>
          </a:p>
        </p:txBody>
      </p:sp>
    </p:spTree>
    <p:extLst>
      <p:ext uri="{BB962C8B-B14F-4D97-AF65-F5344CB8AC3E}">
        <p14:creationId xmlns:p14="http://schemas.microsoft.com/office/powerpoint/2010/main" val="149806194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AR"/>
              <a:t>
---
El proyecto contempla fases de validación, implementación piloto, despliegue completo y monitoreo continuo, con un calendario detallado para cada etapa.
Origen de imagen: biblioteca de contenido de Microsoft 365
</a:t>
            </a:r>
          </a:p>
        </p:txBody>
      </p:sp>
      <p:sp>
        <p:nvSpPr>
          <p:cNvPr id="4" name="Marcador de número de diapositiva 3"/>
          <p:cNvSpPr>
            <a:spLocks noGrp="1"/>
          </p:cNvSpPr>
          <p:nvPr>
            <p:ph type="sldNum" sz="quarter" idx="5"/>
          </p:nvPr>
        </p:nvSpPr>
        <p:spPr/>
        <p:txBody>
          <a:bodyPr/>
          <a:lstStyle/>
          <a:p>
            <a:fld id="{465837F7-73C7-4EAA-BD03-0E4EB0F47413}" type="slidenum">
              <a:rPr lang="es-AR" smtClean="0"/>
              <a:t>21</a:t>
            </a:fld>
            <a:endParaRPr lang="es-AR"/>
          </a:p>
        </p:txBody>
      </p:sp>
    </p:spTree>
    <p:extLst>
      <p:ext uri="{BB962C8B-B14F-4D97-AF65-F5344CB8AC3E}">
        <p14:creationId xmlns:p14="http://schemas.microsoft.com/office/powerpoint/2010/main" val="16365329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AR"/>
              <a:t>
---
Se establecerán indicadores clave de desempeño para evaluar el impacto, con mecanismos de retroalimentación para mejorar el modelo y su aplicación en tiempo real.
Origen de imagen: biblioteca de contenido de Microsoft 365
</a:t>
            </a:r>
          </a:p>
        </p:txBody>
      </p:sp>
      <p:sp>
        <p:nvSpPr>
          <p:cNvPr id="4" name="Marcador de número de diapositiva 3"/>
          <p:cNvSpPr>
            <a:spLocks noGrp="1"/>
          </p:cNvSpPr>
          <p:nvPr>
            <p:ph type="sldNum" sz="quarter" idx="5"/>
          </p:nvPr>
        </p:nvSpPr>
        <p:spPr/>
        <p:txBody>
          <a:bodyPr/>
          <a:lstStyle/>
          <a:p>
            <a:fld id="{465837F7-73C7-4EAA-BD03-0E4EB0F47413}" type="slidenum">
              <a:rPr lang="es-AR" smtClean="0"/>
              <a:t>22</a:t>
            </a:fld>
            <a:endParaRPr lang="es-AR"/>
          </a:p>
        </p:txBody>
      </p:sp>
    </p:spTree>
    <p:extLst>
      <p:ext uri="{BB962C8B-B14F-4D97-AF65-F5344CB8AC3E}">
        <p14:creationId xmlns:p14="http://schemas.microsoft.com/office/powerpoint/2010/main" val="34370922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AR"/>
              <a:t>La implementación de IA para mantenimiento predictivo en rodamientos de compresores representa una oportunidad estratégica para la planta, con beneficios claros en la reducción de costos, mejora en la productividad y fortalecimiento competitivo.</a:t>
            </a:r>
          </a:p>
        </p:txBody>
      </p:sp>
      <p:sp>
        <p:nvSpPr>
          <p:cNvPr id="4" name="Marcador de número de diapositiva 3"/>
          <p:cNvSpPr>
            <a:spLocks noGrp="1"/>
          </p:cNvSpPr>
          <p:nvPr>
            <p:ph type="sldNum" sz="quarter" idx="5"/>
          </p:nvPr>
        </p:nvSpPr>
        <p:spPr/>
        <p:txBody>
          <a:bodyPr/>
          <a:lstStyle/>
          <a:p>
            <a:fld id="{465837F7-73C7-4EAA-BD03-0E4EB0F47413}" type="slidenum">
              <a:rPr lang="es-AR" smtClean="0"/>
              <a:t>23</a:t>
            </a:fld>
            <a:endParaRPr lang="es-AR"/>
          </a:p>
        </p:txBody>
      </p:sp>
    </p:spTree>
    <p:extLst>
      <p:ext uri="{BB962C8B-B14F-4D97-AF65-F5344CB8AC3E}">
        <p14:creationId xmlns:p14="http://schemas.microsoft.com/office/powerpoint/2010/main" val="36987227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AR"/>
              <a:t>Analizaremos los impactos negativos de las fallas inesperadas en rodamientos, los costos asociados a paradas no planificadas y la necesidad urgente de soluciones preventivas para maximizar la productividad de la planta.</a:t>
            </a:r>
          </a:p>
        </p:txBody>
      </p:sp>
      <p:sp>
        <p:nvSpPr>
          <p:cNvPr id="4" name="Marcador de número de diapositiva 3"/>
          <p:cNvSpPr>
            <a:spLocks noGrp="1"/>
          </p:cNvSpPr>
          <p:nvPr>
            <p:ph type="sldNum" sz="quarter" idx="5"/>
          </p:nvPr>
        </p:nvSpPr>
        <p:spPr/>
        <p:txBody>
          <a:bodyPr/>
          <a:lstStyle/>
          <a:p>
            <a:fld id="{465837F7-73C7-4EAA-BD03-0E4EB0F47413}" type="slidenum">
              <a:rPr lang="es-AR" smtClean="0"/>
              <a:t>3</a:t>
            </a:fld>
            <a:endParaRPr lang="es-AR"/>
          </a:p>
        </p:txBody>
      </p:sp>
    </p:spTree>
    <p:extLst>
      <p:ext uri="{BB962C8B-B14F-4D97-AF65-F5344CB8AC3E}">
        <p14:creationId xmlns:p14="http://schemas.microsoft.com/office/powerpoint/2010/main" val="7324896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AR"/>
              <a:t>
---
Las fallas inesperadas en rodamientos pueden causar paradas repentinas que afectan la continuidad operativa, generando riesgos de seguridad, daños en equipos y pérdidas económicas significativas.
Origen de imagen: biblioteca de contenido de Microsoft 365
</a:t>
            </a:r>
          </a:p>
        </p:txBody>
      </p:sp>
      <p:sp>
        <p:nvSpPr>
          <p:cNvPr id="4" name="Marcador de número de diapositiva 3"/>
          <p:cNvSpPr>
            <a:spLocks noGrp="1"/>
          </p:cNvSpPr>
          <p:nvPr>
            <p:ph type="sldNum" sz="quarter" idx="5"/>
          </p:nvPr>
        </p:nvSpPr>
        <p:spPr/>
        <p:txBody>
          <a:bodyPr/>
          <a:lstStyle/>
          <a:p>
            <a:fld id="{465837F7-73C7-4EAA-BD03-0E4EB0F47413}" type="slidenum">
              <a:rPr lang="es-AR" smtClean="0"/>
              <a:t>4</a:t>
            </a:fld>
            <a:endParaRPr lang="es-AR"/>
          </a:p>
        </p:txBody>
      </p:sp>
    </p:spTree>
    <p:extLst>
      <p:ext uri="{BB962C8B-B14F-4D97-AF65-F5344CB8AC3E}">
        <p14:creationId xmlns:p14="http://schemas.microsoft.com/office/powerpoint/2010/main" val="34663810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AR"/>
              <a:t>
---
Las paradas no programadas implican altos costos directos e indirectos, incluyendo reparación de equipos, pérdida de producción y posibles penalizaciones contractuales por incumplimiento de entrega.
Origen de imagen: biblioteca de contenido de Microsoft 365
</a:t>
            </a:r>
          </a:p>
        </p:txBody>
      </p:sp>
      <p:sp>
        <p:nvSpPr>
          <p:cNvPr id="4" name="Marcador de número de diapositiva 3"/>
          <p:cNvSpPr>
            <a:spLocks noGrp="1"/>
          </p:cNvSpPr>
          <p:nvPr>
            <p:ph type="sldNum" sz="quarter" idx="5"/>
          </p:nvPr>
        </p:nvSpPr>
        <p:spPr/>
        <p:txBody>
          <a:bodyPr/>
          <a:lstStyle/>
          <a:p>
            <a:fld id="{465837F7-73C7-4EAA-BD03-0E4EB0F47413}" type="slidenum">
              <a:rPr lang="es-AR" smtClean="0"/>
              <a:t>5</a:t>
            </a:fld>
            <a:endParaRPr lang="es-AR"/>
          </a:p>
        </p:txBody>
      </p:sp>
    </p:spTree>
    <p:extLst>
      <p:ext uri="{BB962C8B-B14F-4D97-AF65-F5344CB8AC3E}">
        <p14:creationId xmlns:p14="http://schemas.microsoft.com/office/powerpoint/2010/main" val="32268222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AR"/>
              <a:t>
---
Para evitar interrupciones y costos elevados, es esencial implementar estrategias preventivas que permitan anticipar fallas y planificar mantenimientos de manera eficiente.
Origen de imagen: biblioteca de contenido de Microsoft 365
</a:t>
            </a:r>
          </a:p>
        </p:txBody>
      </p:sp>
      <p:sp>
        <p:nvSpPr>
          <p:cNvPr id="4" name="Marcador de número de diapositiva 3"/>
          <p:cNvSpPr>
            <a:spLocks noGrp="1"/>
          </p:cNvSpPr>
          <p:nvPr>
            <p:ph type="sldNum" sz="quarter" idx="5"/>
          </p:nvPr>
        </p:nvSpPr>
        <p:spPr/>
        <p:txBody>
          <a:bodyPr/>
          <a:lstStyle/>
          <a:p>
            <a:fld id="{465837F7-73C7-4EAA-BD03-0E4EB0F47413}" type="slidenum">
              <a:rPr lang="es-AR" smtClean="0"/>
              <a:t>6</a:t>
            </a:fld>
            <a:endParaRPr lang="es-AR"/>
          </a:p>
        </p:txBody>
      </p:sp>
    </p:spTree>
    <p:extLst>
      <p:ext uri="{BB962C8B-B14F-4D97-AF65-F5344CB8AC3E}">
        <p14:creationId xmlns:p14="http://schemas.microsoft.com/office/powerpoint/2010/main" val="40734671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AR"/>
              <a:t>Presentamos un modelo de inteligencia artificial que utiliza datos existentes para anticipar fallas en rodamientos, facilitando decisiones proactivas en el mantenimiento y optimizando recursos.</a:t>
            </a:r>
          </a:p>
        </p:txBody>
      </p:sp>
      <p:sp>
        <p:nvSpPr>
          <p:cNvPr id="4" name="Marcador de número de diapositiva 3"/>
          <p:cNvSpPr>
            <a:spLocks noGrp="1"/>
          </p:cNvSpPr>
          <p:nvPr>
            <p:ph type="sldNum" sz="quarter" idx="5"/>
          </p:nvPr>
        </p:nvSpPr>
        <p:spPr/>
        <p:txBody>
          <a:bodyPr/>
          <a:lstStyle/>
          <a:p>
            <a:fld id="{465837F7-73C7-4EAA-BD03-0E4EB0F47413}" type="slidenum">
              <a:rPr lang="es-AR" smtClean="0"/>
              <a:t>7</a:t>
            </a:fld>
            <a:endParaRPr lang="es-AR"/>
          </a:p>
        </p:txBody>
      </p:sp>
    </p:spTree>
    <p:extLst>
      <p:ext uri="{BB962C8B-B14F-4D97-AF65-F5344CB8AC3E}">
        <p14:creationId xmlns:p14="http://schemas.microsoft.com/office/powerpoint/2010/main" val="36006204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AR"/>
              <a:t>
---
El mantenimiento predictivo analiza datos de sensores en tiempo real para detectar patrones que indican un posible fallo, permitiendo actuar antes de que ocurra una avería crítica.
Origen de imagen: biblioteca de contenido de Microsoft 365
</a:t>
            </a:r>
          </a:p>
        </p:txBody>
      </p:sp>
      <p:sp>
        <p:nvSpPr>
          <p:cNvPr id="4" name="Marcador de número de diapositiva 3"/>
          <p:cNvSpPr>
            <a:spLocks noGrp="1"/>
          </p:cNvSpPr>
          <p:nvPr>
            <p:ph type="sldNum" sz="quarter" idx="5"/>
          </p:nvPr>
        </p:nvSpPr>
        <p:spPr/>
        <p:txBody>
          <a:bodyPr/>
          <a:lstStyle/>
          <a:p>
            <a:fld id="{465837F7-73C7-4EAA-BD03-0E4EB0F47413}" type="slidenum">
              <a:rPr lang="es-AR" smtClean="0"/>
              <a:t>8</a:t>
            </a:fld>
            <a:endParaRPr lang="es-AR"/>
          </a:p>
        </p:txBody>
      </p:sp>
    </p:spTree>
    <p:extLst>
      <p:ext uri="{BB962C8B-B14F-4D97-AF65-F5344CB8AC3E}">
        <p14:creationId xmlns:p14="http://schemas.microsoft.com/office/powerpoint/2010/main" val="5578137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AR"/>
              <a:t>
---
Se aprovechan los datos de vibración que la planta ya registra, evitando costos adicionales en nueva instrumentación y facilitando la integración del modelo en los sistemas existentes.
Origen de imagen: biblioteca de contenido de Microsoft 365
</a:t>
            </a:r>
          </a:p>
        </p:txBody>
      </p:sp>
      <p:sp>
        <p:nvSpPr>
          <p:cNvPr id="4" name="Marcador de número de diapositiva 3"/>
          <p:cNvSpPr>
            <a:spLocks noGrp="1"/>
          </p:cNvSpPr>
          <p:nvPr>
            <p:ph type="sldNum" sz="quarter" idx="5"/>
          </p:nvPr>
        </p:nvSpPr>
        <p:spPr/>
        <p:txBody>
          <a:bodyPr/>
          <a:lstStyle/>
          <a:p>
            <a:fld id="{465837F7-73C7-4EAA-BD03-0E4EB0F47413}" type="slidenum">
              <a:rPr lang="es-AR" smtClean="0"/>
              <a:t>9</a:t>
            </a:fld>
            <a:endParaRPr lang="es-AR"/>
          </a:p>
        </p:txBody>
      </p:sp>
    </p:spTree>
    <p:extLst>
      <p:ext uri="{BB962C8B-B14F-4D97-AF65-F5344CB8AC3E}">
        <p14:creationId xmlns:p14="http://schemas.microsoft.com/office/powerpoint/2010/main" val="21605312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EA67E988-5919-57BB-C7DE-D3EAD38A3045}"/>
              </a:ext>
              <a:ext uri="{C183D7F6-B498-43B3-948B-1728B52AA6E4}">
                <adec:decorative xmlns:adec="http://schemas.microsoft.com/office/drawing/2017/decorative" val="1"/>
              </a:ext>
            </a:extLst>
          </p:cNvPr>
          <p:cNvSpPr/>
          <p:nvPr/>
        </p:nvSpPr>
        <p:spPr>
          <a:xfrm>
            <a:off x="517870" y="6209925"/>
            <a:ext cx="11155680" cy="45719"/>
          </a:xfrm>
          <a:custGeom>
            <a:avLst/>
            <a:gdLst>
              <a:gd name="connsiteX0" fmla="*/ 0 w 8715708"/>
              <a:gd name="connsiteY0" fmla="*/ 0 h 45719"/>
              <a:gd name="connsiteX1" fmla="*/ 3694525 w 8715708"/>
              <a:gd name="connsiteY1" fmla="*/ 0 h 45719"/>
              <a:gd name="connsiteX2" fmla="*/ 5021183 w 8715708"/>
              <a:gd name="connsiteY2" fmla="*/ 0 h 45719"/>
              <a:gd name="connsiteX3" fmla="*/ 8715708 w 8715708"/>
              <a:gd name="connsiteY3" fmla="*/ 0 h 45719"/>
              <a:gd name="connsiteX4" fmla="*/ 8715708 w 8715708"/>
              <a:gd name="connsiteY4" fmla="*/ 45719 h 45719"/>
              <a:gd name="connsiteX5" fmla="*/ 5021183 w 8715708"/>
              <a:gd name="connsiteY5" fmla="*/ 45719 h 45719"/>
              <a:gd name="connsiteX6" fmla="*/ 3694525 w 8715708"/>
              <a:gd name="connsiteY6" fmla="*/ 45719 h 45719"/>
              <a:gd name="connsiteX7" fmla="*/ 0 w 8715708"/>
              <a:gd name="connsiteY7" fmla="*/ 45719 h 45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15708" h="45719">
                <a:moveTo>
                  <a:pt x="0" y="0"/>
                </a:moveTo>
                <a:lnTo>
                  <a:pt x="3694525" y="0"/>
                </a:lnTo>
                <a:lnTo>
                  <a:pt x="5021183" y="0"/>
                </a:lnTo>
                <a:lnTo>
                  <a:pt x="8715708" y="0"/>
                </a:lnTo>
                <a:lnTo>
                  <a:pt x="8715708" y="45719"/>
                </a:lnTo>
                <a:lnTo>
                  <a:pt x="5021183" y="45719"/>
                </a:lnTo>
                <a:lnTo>
                  <a:pt x="3694525" y="45719"/>
                </a:lnTo>
                <a:lnTo>
                  <a:pt x="0" y="4571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5B2327B2-BA4B-2C04-0751-5CB63D4AA425}"/>
              </a:ext>
            </a:extLst>
          </p:cNvPr>
          <p:cNvSpPr>
            <a:spLocks noGrp="1"/>
          </p:cNvSpPr>
          <p:nvPr>
            <p:ph type="ctrTitle"/>
          </p:nvPr>
        </p:nvSpPr>
        <p:spPr>
          <a:xfrm>
            <a:off x="521208" y="978408"/>
            <a:ext cx="11155680" cy="3429000"/>
          </a:xfrm>
        </p:spPr>
        <p:txBody>
          <a:bodyPr anchor="t">
            <a:normAutofit/>
          </a:bodyPr>
          <a:lstStyle>
            <a:lvl1pPr algn="l">
              <a:defRPr sz="7200"/>
            </a:lvl1pPr>
          </a:lstStyle>
          <a:p>
            <a:r>
              <a:rPr lang="en-US" dirty="0"/>
              <a:t>Click to edit Master title style</a:t>
            </a:r>
          </a:p>
        </p:txBody>
      </p:sp>
      <p:sp>
        <p:nvSpPr>
          <p:cNvPr id="3" name="Subtitle 2">
            <a:extLst>
              <a:ext uri="{FF2B5EF4-FFF2-40B4-BE49-F238E27FC236}">
                <a16:creationId xmlns:a16="http://schemas.microsoft.com/office/drawing/2014/main" id="{E7201176-DC7A-4C3D-3D8F-352526DA7B5D}"/>
              </a:ext>
            </a:extLst>
          </p:cNvPr>
          <p:cNvSpPr>
            <a:spLocks noGrp="1"/>
          </p:cNvSpPr>
          <p:nvPr>
            <p:ph type="subTitle" idx="1"/>
          </p:nvPr>
        </p:nvSpPr>
        <p:spPr>
          <a:xfrm>
            <a:off x="521208" y="4480560"/>
            <a:ext cx="7104888" cy="1399032"/>
          </a:xfrm>
        </p:spPr>
        <p:txBody>
          <a:bodyPr anchor="b">
            <a:normAutofit/>
          </a:bodyPr>
          <a:lstStyle>
            <a:lvl1pPr marL="0" indent="0" algn="l">
              <a:buNone/>
              <a:defRPr sz="2200" i="1"/>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67DC221-9A2E-7459-102F-C3CFB27CC389}"/>
              </a:ext>
            </a:extLst>
          </p:cNvPr>
          <p:cNvSpPr>
            <a:spLocks noGrp="1"/>
          </p:cNvSpPr>
          <p:nvPr>
            <p:ph type="dt" sz="half" idx="10"/>
          </p:nvPr>
        </p:nvSpPr>
        <p:spPr/>
        <p:txBody>
          <a:bodyPr/>
          <a:lstStyle/>
          <a:p>
            <a:fld id="{E80C50CD-E178-4744-9B35-B2F624D6C5E9}" type="datetimeFigureOut">
              <a:rPr lang="en-US" smtClean="0"/>
              <a:t>8/9/2025</a:t>
            </a:fld>
            <a:endParaRPr lang="en-US"/>
          </a:p>
        </p:txBody>
      </p:sp>
      <p:sp>
        <p:nvSpPr>
          <p:cNvPr id="5" name="Footer Placeholder 4">
            <a:extLst>
              <a:ext uri="{FF2B5EF4-FFF2-40B4-BE49-F238E27FC236}">
                <a16:creationId xmlns:a16="http://schemas.microsoft.com/office/drawing/2014/main" id="{A5020671-6F7D-3A03-EEC1-661A87F96F4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2453D3A-E0F9-8386-2A6C-96671FBB15A5}"/>
              </a:ext>
            </a:extLst>
          </p:cNvPr>
          <p:cNvSpPr>
            <a:spLocks noGrp="1"/>
          </p:cNvSpPr>
          <p:nvPr>
            <p:ph type="sldNum" sz="quarter" idx="12"/>
          </p:nvPr>
        </p:nvSpPr>
        <p:spPr/>
        <p:txBody>
          <a:bodyPr/>
          <a:lstStyle/>
          <a:p>
            <a:fld id="{148CC95F-0247-41B6-91CF-DC97C76A7088}" type="slidenum">
              <a:rPr lang="en-US" smtClean="0"/>
              <a:t>‹Nº›</a:t>
            </a:fld>
            <a:endParaRPr lang="en-US"/>
          </a:p>
        </p:txBody>
      </p:sp>
    </p:spTree>
    <p:extLst>
      <p:ext uri="{BB962C8B-B14F-4D97-AF65-F5344CB8AC3E}">
        <p14:creationId xmlns:p14="http://schemas.microsoft.com/office/powerpoint/2010/main" val="14301538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C36771-E72D-FAD8-771E-3E196DD2E1C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B5BB827-257D-60D9-792F-E6959004297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CE5D2E7-C856-F78A-E88C-375474982A5F}"/>
              </a:ext>
            </a:extLst>
          </p:cNvPr>
          <p:cNvSpPr>
            <a:spLocks noGrp="1"/>
          </p:cNvSpPr>
          <p:nvPr>
            <p:ph type="dt" sz="half" idx="10"/>
          </p:nvPr>
        </p:nvSpPr>
        <p:spPr/>
        <p:txBody>
          <a:bodyPr/>
          <a:lstStyle/>
          <a:p>
            <a:fld id="{E80C50CD-E178-4744-9B35-B2F624D6C5E9}" type="datetimeFigureOut">
              <a:rPr lang="en-US" smtClean="0"/>
              <a:t>8/9/2025</a:t>
            </a:fld>
            <a:endParaRPr lang="en-US"/>
          </a:p>
        </p:txBody>
      </p:sp>
      <p:sp>
        <p:nvSpPr>
          <p:cNvPr id="5" name="Footer Placeholder 4">
            <a:extLst>
              <a:ext uri="{FF2B5EF4-FFF2-40B4-BE49-F238E27FC236}">
                <a16:creationId xmlns:a16="http://schemas.microsoft.com/office/drawing/2014/main" id="{0FDAB289-9591-51C9-9E3C-B6F2ACC6A62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7FE037C-790D-7442-8E43-D2740B3952B1}"/>
              </a:ext>
            </a:extLst>
          </p:cNvPr>
          <p:cNvSpPr>
            <a:spLocks noGrp="1"/>
          </p:cNvSpPr>
          <p:nvPr>
            <p:ph type="sldNum" sz="quarter" idx="12"/>
          </p:nvPr>
        </p:nvSpPr>
        <p:spPr/>
        <p:txBody>
          <a:bodyPr/>
          <a:lstStyle/>
          <a:p>
            <a:fld id="{148CC95F-0247-41B6-91CF-DC97C76A7088}" type="slidenum">
              <a:rPr lang="en-US" smtClean="0"/>
              <a:t>‹Nº›</a:t>
            </a:fld>
            <a:endParaRPr lang="en-US"/>
          </a:p>
        </p:txBody>
      </p:sp>
    </p:spTree>
    <p:extLst>
      <p:ext uri="{BB962C8B-B14F-4D97-AF65-F5344CB8AC3E}">
        <p14:creationId xmlns:p14="http://schemas.microsoft.com/office/powerpoint/2010/main" val="36495712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2635151-A38B-3766-6A32-FF1DF7687D9F}"/>
              </a:ext>
            </a:extLst>
          </p:cNvPr>
          <p:cNvSpPr>
            <a:spLocks noGrp="1"/>
          </p:cNvSpPr>
          <p:nvPr>
            <p:ph type="title" orient="vert"/>
          </p:nvPr>
        </p:nvSpPr>
        <p:spPr>
          <a:xfrm>
            <a:off x="8659368" y="978408"/>
            <a:ext cx="2551176" cy="5367528"/>
          </a:xfrm>
        </p:spPr>
        <p:txBody>
          <a:bodyPr vert="eaVert"/>
          <a:lstStyle/>
          <a:p>
            <a:r>
              <a:rPr lang="en-US" dirty="0"/>
              <a:t>Click to edit Master title style</a:t>
            </a:r>
          </a:p>
        </p:txBody>
      </p:sp>
      <p:sp>
        <p:nvSpPr>
          <p:cNvPr id="3" name="Vertical Text Placeholder 2">
            <a:extLst>
              <a:ext uri="{FF2B5EF4-FFF2-40B4-BE49-F238E27FC236}">
                <a16:creationId xmlns:a16="http://schemas.microsoft.com/office/drawing/2014/main" id="{33D132D1-640C-FB9A-AD6F-D845738349F6}"/>
              </a:ext>
            </a:extLst>
          </p:cNvPr>
          <p:cNvSpPr>
            <a:spLocks noGrp="1"/>
          </p:cNvSpPr>
          <p:nvPr>
            <p:ph type="body" orient="vert" idx="1"/>
          </p:nvPr>
        </p:nvSpPr>
        <p:spPr>
          <a:xfrm>
            <a:off x="521208" y="978408"/>
            <a:ext cx="8010144" cy="5367528"/>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6955F80A-4BA7-8ED8-9A62-B92194272620}"/>
              </a:ext>
            </a:extLst>
          </p:cNvPr>
          <p:cNvSpPr>
            <a:spLocks noGrp="1"/>
          </p:cNvSpPr>
          <p:nvPr>
            <p:ph type="dt" sz="half" idx="10"/>
          </p:nvPr>
        </p:nvSpPr>
        <p:spPr/>
        <p:txBody>
          <a:bodyPr/>
          <a:lstStyle/>
          <a:p>
            <a:fld id="{E80C50CD-E178-4744-9B35-B2F624D6C5E9}" type="datetimeFigureOut">
              <a:rPr lang="en-US" smtClean="0"/>
              <a:t>8/9/2025</a:t>
            </a:fld>
            <a:endParaRPr lang="en-US"/>
          </a:p>
        </p:txBody>
      </p:sp>
      <p:sp>
        <p:nvSpPr>
          <p:cNvPr id="5" name="Footer Placeholder 4">
            <a:extLst>
              <a:ext uri="{FF2B5EF4-FFF2-40B4-BE49-F238E27FC236}">
                <a16:creationId xmlns:a16="http://schemas.microsoft.com/office/drawing/2014/main" id="{85E38113-D55A-A1A0-D1FE-53C95860FB6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8919DDB-F89D-4B2D-21A2-82AF1D1023E4}"/>
              </a:ext>
            </a:extLst>
          </p:cNvPr>
          <p:cNvSpPr>
            <a:spLocks noGrp="1"/>
          </p:cNvSpPr>
          <p:nvPr>
            <p:ph type="sldNum" sz="quarter" idx="12"/>
          </p:nvPr>
        </p:nvSpPr>
        <p:spPr/>
        <p:txBody>
          <a:bodyPr/>
          <a:lstStyle/>
          <a:p>
            <a:fld id="{148CC95F-0247-41B6-91CF-DC97C76A7088}" type="slidenum">
              <a:rPr lang="en-US" smtClean="0"/>
              <a:t>‹Nº›</a:t>
            </a:fld>
            <a:endParaRPr lang="en-US"/>
          </a:p>
        </p:txBody>
      </p:sp>
      <p:sp>
        <p:nvSpPr>
          <p:cNvPr id="7" name="Rectangle 6">
            <a:extLst>
              <a:ext uri="{FF2B5EF4-FFF2-40B4-BE49-F238E27FC236}">
                <a16:creationId xmlns:a16="http://schemas.microsoft.com/office/drawing/2014/main" id="{262572D8-D485-1DB1-34B1-C35C61C89940}"/>
              </a:ext>
            </a:extLst>
          </p:cNvPr>
          <p:cNvSpPr/>
          <p:nvPr/>
        </p:nvSpPr>
        <p:spPr>
          <a:xfrm rot="5400000">
            <a:off x="8936623" y="3585018"/>
            <a:ext cx="5325734"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195774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A26D03-149A-DAB3-4B2A-E9B74F2E251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3C1E73D-41A7-9934-0990-9208B952329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8BB2A3F-E719-673C-5D56-F663712D0E7F}"/>
              </a:ext>
            </a:extLst>
          </p:cNvPr>
          <p:cNvSpPr>
            <a:spLocks noGrp="1"/>
          </p:cNvSpPr>
          <p:nvPr>
            <p:ph type="dt" sz="half" idx="10"/>
          </p:nvPr>
        </p:nvSpPr>
        <p:spPr/>
        <p:txBody>
          <a:bodyPr/>
          <a:lstStyle/>
          <a:p>
            <a:fld id="{E80C50CD-E178-4744-9B35-B2F624D6C5E9}" type="datetimeFigureOut">
              <a:rPr lang="en-US" smtClean="0"/>
              <a:t>8/9/2025</a:t>
            </a:fld>
            <a:endParaRPr lang="en-US"/>
          </a:p>
        </p:txBody>
      </p:sp>
      <p:sp>
        <p:nvSpPr>
          <p:cNvPr id="5" name="Footer Placeholder 4">
            <a:extLst>
              <a:ext uri="{FF2B5EF4-FFF2-40B4-BE49-F238E27FC236}">
                <a16:creationId xmlns:a16="http://schemas.microsoft.com/office/drawing/2014/main" id="{04AE594A-52F5-D85E-343C-ADFEE3C72E0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07D5C9C-B2E2-FC26-E459-9E880EF975BA}"/>
              </a:ext>
            </a:extLst>
          </p:cNvPr>
          <p:cNvSpPr>
            <a:spLocks noGrp="1"/>
          </p:cNvSpPr>
          <p:nvPr>
            <p:ph type="sldNum" sz="quarter" idx="12"/>
          </p:nvPr>
        </p:nvSpPr>
        <p:spPr/>
        <p:txBody>
          <a:bodyPr/>
          <a:lstStyle/>
          <a:p>
            <a:fld id="{148CC95F-0247-41B6-91CF-DC97C76A7088}" type="slidenum">
              <a:rPr lang="en-US" smtClean="0"/>
              <a:t>‹Nº›</a:t>
            </a:fld>
            <a:endParaRPr lang="en-US"/>
          </a:p>
        </p:txBody>
      </p:sp>
    </p:spTree>
    <p:extLst>
      <p:ext uri="{BB962C8B-B14F-4D97-AF65-F5344CB8AC3E}">
        <p14:creationId xmlns:p14="http://schemas.microsoft.com/office/powerpoint/2010/main" val="38475810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29D51F-B2D5-2804-4F7C-C99850FBD05B}"/>
              </a:ext>
            </a:extLst>
          </p:cNvPr>
          <p:cNvSpPr>
            <a:spLocks noGrp="1"/>
          </p:cNvSpPr>
          <p:nvPr>
            <p:ph type="title"/>
          </p:nvPr>
        </p:nvSpPr>
        <p:spPr>
          <a:xfrm>
            <a:off x="521208" y="978408"/>
            <a:ext cx="5020056" cy="4288536"/>
          </a:xfrm>
        </p:spPr>
        <p:txBody>
          <a:bodyPr anchor="t">
            <a:normAutofit/>
          </a:bodyPr>
          <a:lstStyle>
            <a:lvl1pPr>
              <a:defRPr sz="5400"/>
            </a:lvl1pPr>
          </a:lstStyle>
          <a:p>
            <a:r>
              <a:rPr lang="en-US" dirty="0"/>
              <a:t>Click to edit Master title style</a:t>
            </a:r>
          </a:p>
        </p:txBody>
      </p:sp>
      <p:sp>
        <p:nvSpPr>
          <p:cNvPr id="3" name="Text Placeholder 2">
            <a:extLst>
              <a:ext uri="{FF2B5EF4-FFF2-40B4-BE49-F238E27FC236}">
                <a16:creationId xmlns:a16="http://schemas.microsoft.com/office/drawing/2014/main" id="{15FE5516-03B6-C488-EB4A-68AE681EDFB8}"/>
              </a:ext>
            </a:extLst>
          </p:cNvPr>
          <p:cNvSpPr>
            <a:spLocks noGrp="1"/>
          </p:cNvSpPr>
          <p:nvPr>
            <p:ph type="body" idx="1"/>
          </p:nvPr>
        </p:nvSpPr>
        <p:spPr>
          <a:xfrm>
            <a:off x="521208" y="5266944"/>
            <a:ext cx="5020056" cy="1088136"/>
          </a:xfrm>
        </p:spPr>
        <p:txBody>
          <a:bodyPr anchor="b">
            <a:normAutofit/>
          </a:bodyPr>
          <a:lstStyle>
            <a:lvl1pPr marL="0" indent="0">
              <a:buNone/>
              <a:defRPr sz="2200" i="1">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50ECB4D7-49A7-D050-70B9-11A1E2D445D8}"/>
              </a:ext>
            </a:extLst>
          </p:cNvPr>
          <p:cNvSpPr>
            <a:spLocks noGrp="1"/>
          </p:cNvSpPr>
          <p:nvPr>
            <p:ph type="dt" sz="half" idx="10"/>
          </p:nvPr>
        </p:nvSpPr>
        <p:spPr/>
        <p:txBody>
          <a:bodyPr/>
          <a:lstStyle/>
          <a:p>
            <a:fld id="{E80C50CD-E178-4744-9B35-B2F624D6C5E9}" type="datetimeFigureOut">
              <a:rPr lang="en-US" smtClean="0"/>
              <a:t>8/9/2025</a:t>
            </a:fld>
            <a:endParaRPr lang="en-US"/>
          </a:p>
        </p:txBody>
      </p:sp>
      <p:sp>
        <p:nvSpPr>
          <p:cNvPr id="5" name="Footer Placeholder 4">
            <a:extLst>
              <a:ext uri="{FF2B5EF4-FFF2-40B4-BE49-F238E27FC236}">
                <a16:creationId xmlns:a16="http://schemas.microsoft.com/office/drawing/2014/main" id="{8A9A913F-AD00-C1EE-B01A-8590671C014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14FC386-B2AF-6FAD-D053-E22D48CD7285}"/>
              </a:ext>
            </a:extLst>
          </p:cNvPr>
          <p:cNvSpPr>
            <a:spLocks noGrp="1"/>
          </p:cNvSpPr>
          <p:nvPr>
            <p:ph type="sldNum" sz="quarter" idx="12"/>
          </p:nvPr>
        </p:nvSpPr>
        <p:spPr/>
        <p:txBody>
          <a:bodyPr/>
          <a:lstStyle/>
          <a:p>
            <a:fld id="{148CC95F-0247-41B6-91CF-DC97C76A7088}" type="slidenum">
              <a:rPr lang="en-US" smtClean="0"/>
              <a:t>‹Nº›</a:t>
            </a:fld>
            <a:endParaRPr lang="en-US"/>
          </a:p>
        </p:txBody>
      </p:sp>
      <p:sp>
        <p:nvSpPr>
          <p:cNvPr id="7" name="Rectangle 6">
            <a:extLst>
              <a:ext uri="{FF2B5EF4-FFF2-40B4-BE49-F238E27FC236}">
                <a16:creationId xmlns:a16="http://schemas.microsoft.com/office/drawing/2014/main" id="{4E1E1B67-3BFF-F04B-52F4-7E724FB3B24D}"/>
              </a:ext>
            </a:extLst>
          </p:cNvPr>
          <p:cNvSpPr/>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375565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CE3B21-CF4D-1B01-0F4E-D32C1B218B63}"/>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1FB39FF2-6858-B514-B695-58442557D0C1}"/>
              </a:ext>
            </a:extLst>
          </p:cNvPr>
          <p:cNvSpPr>
            <a:spLocks noGrp="1"/>
          </p:cNvSpPr>
          <p:nvPr>
            <p:ph sz="half" idx="1"/>
          </p:nvPr>
        </p:nvSpPr>
        <p:spPr>
          <a:xfrm>
            <a:off x="521208" y="2578608"/>
            <a:ext cx="5166360" cy="37673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FA30130-974D-B91D-5B93-EC52AABDB5B0}"/>
              </a:ext>
            </a:extLst>
          </p:cNvPr>
          <p:cNvSpPr>
            <a:spLocks noGrp="1"/>
          </p:cNvSpPr>
          <p:nvPr>
            <p:ph sz="half" idx="2"/>
          </p:nvPr>
        </p:nvSpPr>
        <p:spPr>
          <a:xfrm>
            <a:off x="6519672" y="2578608"/>
            <a:ext cx="5166360" cy="37673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15BED99-6FD7-9C6B-1152-A6E42715BB79}"/>
              </a:ext>
            </a:extLst>
          </p:cNvPr>
          <p:cNvSpPr>
            <a:spLocks noGrp="1"/>
          </p:cNvSpPr>
          <p:nvPr>
            <p:ph type="dt" sz="half" idx="10"/>
          </p:nvPr>
        </p:nvSpPr>
        <p:spPr/>
        <p:txBody>
          <a:bodyPr/>
          <a:lstStyle/>
          <a:p>
            <a:fld id="{E80C50CD-E178-4744-9B35-B2F624D6C5E9}" type="datetimeFigureOut">
              <a:rPr lang="en-US" smtClean="0"/>
              <a:t>8/9/2025</a:t>
            </a:fld>
            <a:endParaRPr lang="en-US"/>
          </a:p>
        </p:txBody>
      </p:sp>
      <p:sp>
        <p:nvSpPr>
          <p:cNvPr id="6" name="Footer Placeholder 5">
            <a:extLst>
              <a:ext uri="{FF2B5EF4-FFF2-40B4-BE49-F238E27FC236}">
                <a16:creationId xmlns:a16="http://schemas.microsoft.com/office/drawing/2014/main" id="{BA253AAC-5967-2565-A715-82D3505ABF0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4B51313-69FB-E016-3CC1-62CA476ED214}"/>
              </a:ext>
            </a:extLst>
          </p:cNvPr>
          <p:cNvSpPr>
            <a:spLocks noGrp="1"/>
          </p:cNvSpPr>
          <p:nvPr>
            <p:ph type="sldNum" sz="quarter" idx="12"/>
          </p:nvPr>
        </p:nvSpPr>
        <p:spPr/>
        <p:txBody>
          <a:bodyPr/>
          <a:lstStyle/>
          <a:p>
            <a:fld id="{148CC95F-0247-41B6-91CF-DC97C76A7088}" type="slidenum">
              <a:rPr lang="en-US" smtClean="0"/>
              <a:t>‹Nº›</a:t>
            </a:fld>
            <a:endParaRPr lang="en-US"/>
          </a:p>
        </p:txBody>
      </p:sp>
    </p:spTree>
    <p:extLst>
      <p:ext uri="{BB962C8B-B14F-4D97-AF65-F5344CB8AC3E}">
        <p14:creationId xmlns:p14="http://schemas.microsoft.com/office/powerpoint/2010/main" val="35419454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B3DF9D-B849-CE37-97E4-AD37F880677F}"/>
              </a:ext>
            </a:extLst>
          </p:cNvPr>
          <p:cNvSpPr>
            <a:spLocks noGrp="1"/>
          </p:cNvSpPr>
          <p:nvPr>
            <p:ph type="title"/>
          </p:nvPr>
        </p:nvSpPr>
        <p:spPr>
          <a:xfrm>
            <a:off x="521208" y="978408"/>
            <a:ext cx="11164824" cy="1216152"/>
          </a:xfrm>
        </p:spPr>
        <p:txBody>
          <a:bodyPr/>
          <a:lstStyle/>
          <a:p>
            <a:r>
              <a:rPr lang="en-US"/>
              <a:t>Click to edit Master title style</a:t>
            </a:r>
          </a:p>
        </p:txBody>
      </p:sp>
      <p:sp>
        <p:nvSpPr>
          <p:cNvPr id="3" name="Text Placeholder 2">
            <a:extLst>
              <a:ext uri="{FF2B5EF4-FFF2-40B4-BE49-F238E27FC236}">
                <a16:creationId xmlns:a16="http://schemas.microsoft.com/office/drawing/2014/main" id="{79D4C626-4008-960A-E601-6AA9F4BB8D8B}"/>
              </a:ext>
            </a:extLst>
          </p:cNvPr>
          <p:cNvSpPr>
            <a:spLocks noGrp="1"/>
          </p:cNvSpPr>
          <p:nvPr>
            <p:ph type="body" idx="1"/>
          </p:nvPr>
        </p:nvSpPr>
        <p:spPr>
          <a:xfrm>
            <a:off x="521208" y="2340864"/>
            <a:ext cx="5166360" cy="658368"/>
          </a:xfrm>
        </p:spPr>
        <p:txBody>
          <a:bodyPr anchor="b">
            <a:normAutofit/>
          </a:bodyPr>
          <a:lstStyle>
            <a:lvl1pPr marL="0" indent="0">
              <a:buNone/>
              <a:defRPr sz="22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806E8D6C-AC07-ED6B-2EA8-9C40A5AEA748}"/>
              </a:ext>
            </a:extLst>
          </p:cNvPr>
          <p:cNvSpPr>
            <a:spLocks noGrp="1"/>
          </p:cNvSpPr>
          <p:nvPr>
            <p:ph sz="half" idx="2"/>
          </p:nvPr>
        </p:nvSpPr>
        <p:spPr>
          <a:xfrm>
            <a:off x="521208" y="3035808"/>
            <a:ext cx="5166360" cy="331012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3C52617E-C6D9-246B-E7B7-8159DF17C0A3}"/>
              </a:ext>
            </a:extLst>
          </p:cNvPr>
          <p:cNvSpPr>
            <a:spLocks noGrp="1"/>
          </p:cNvSpPr>
          <p:nvPr>
            <p:ph type="body" sz="quarter" idx="3"/>
          </p:nvPr>
        </p:nvSpPr>
        <p:spPr>
          <a:xfrm>
            <a:off x="6519672" y="2340864"/>
            <a:ext cx="5166360" cy="658368"/>
          </a:xfrm>
        </p:spPr>
        <p:txBody>
          <a:bodyPr anchor="b">
            <a:normAutofit/>
          </a:bodyPr>
          <a:lstStyle>
            <a:lvl1pPr marL="0" indent="0">
              <a:buNone/>
              <a:defRPr sz="22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3DBC2094-7EBC-02C5-5AB5-233E63080A9C}"/>
              </a:ext>
            </a:extLst>
          </p:cNvPr>
          <p:cNvSpPr>
            <a:spLocks noGrp="1"/>
          </p:cNvSpPr>
          <p:nvPr>
            <p:ph sz="quarter" idx="4"/>
          </p:nvPr>
        </p:nvSpPr>
        <p:spPr>
          <a:xfrm>
            <a:off x="6519672" y="3035808"/>
            <a:ext cx="5166360" cy="331012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23010BD2-59B4-FD2E-3C5E-C83AE6003985}"/>
              </a:ext>
            </a:extLst>
          </p:cNvPr>
          <p:cNvSpPr>
            <a:spLocks noGrp="1"/>
          </p:cNvSpPr>
          <p:nvPr>
            <p:ph type="dt" sz="half" idx="10"/>
          </p:nvPr>
        </p:nvSpPr>
        <p:spPr/>
        <p:txBody>
          <a:bodyPr/>
          <a:lstStyle/>
          <a:p>
            <a:fld id="{E80C50CD-E178-4744-9B35-B2F624D6C5E9}" type="datetimeFigureOut">
              <a:rPr lang="en-US" smtClean="0"/>
              <a:t>8/9/2025</a:t>
            </a:fld>
            <a:endParaRPr lang="en-US"/>
          </a:p>
        </p:txBody>
      </p:sp>
      <p:sp>
        <p:nvSpPr>
          <p:cNvPr id="8" name="Footer Placeholder 7">
            <a:extLst>
              <a:ext uri="{FF2B5EF4-FFF2-40B4-BE49-F238E27FC236}">
                <a16:creationId xmlns:a16="http://schemas.microsoft.com/office/drawing/2014/main" id="{E72B35C4-A654-7759-BDA0-94D9D1A2166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55F4347-2EC0-CA6E-2637-8048456D7ECB}"/>
              </a:ext>
            </a:extLst>
          </p:cNvPr>
          <p:cNvSpPr>
            <a:spLocks noGrp="1"/>
          </p:cNvSpPr>
          <p:nvPr>
            <p:ph type="sldNum" sz="quarter" idx="12"/>
          </p:nvPr>
        </p:nvSpPr>
        <p:spPr/>
        <p:txBody>
          <a:bodyPr/>
          <a:lstStyle/>
          <a:p>
            <a:fld id="{148CC95F-0247-41B6-91CF-DC97C76A7088}" type="slidenum">
              <a:rPr lang="en-US" smtClean="0"/>
              <a:t>‹Nº›</a:t>
            </a:fld>
            <a:endParaRPr lang="en-US"/>
          </a:p>
        </p:txBody>
      </p:sp>
    </p:spTree>
    <p:extLst>
      <p:ext uri="{BB962C8B-B14F-4D97-AF65-F5344CB8AC3E}">
        <p14:creationId xmlns:p14="http://schemas.microsoft.com/office/powerpoint/2010/main" val="20037089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34716D-52F2-C7FB-83B1-2DA1AD375EAE}"/>
              </a:ext>
            </a:extLst>
          </p:cNvPr>
          <p:cNvSpPr>
            <a:spLocks noGrp="1"/>
          </p:cNvSpPr>
          <p:nvPr>
            <p:ph type="title"/>
          </p:nvPr>
        </p:nvSpPr>
        <p:spPr/>
        <p:txBody>
          <a:bodyPr/>
          <a:lstStyle/>
          <a:p>
            <a:r>
              <a:rPr lang="en-US" dirty="0"/>
              <a:t>Click to edit Master title style</a:t>
            </a:r>
          </a:p>
        </p:txBody>
      </p:sp>
      <p:sp>
        <p:nvSpPr>
          <p:cNvPr id="3" name="Date Placeholder 2">
            <a:extLst>
              <a:ext uri="{FF2B5EF4-FFF2-40B4-BE49-F238E27FC236}">
                <a16:creationId xmlns:a16="http://schemas.microsoft.com/office/drawing/2014/main" id="{56F4A371-AC27-6A28-32E6-74A28371BF55}"/>
              </a:ext>
            </a:extLst>
          </p:cNvPr>
          <p:cNvSpPr>
            <a:spLocks noGrp="1"/>
          </p:cNvSpPr>
          <p:nvPr>
            <p:ph type="dt" sz="half" idx="10"/>
          </p:nvPr>
        </p:nvSpPr>
        <p:spPr/>
        <p:txBody>
          <a:bodyPr/>
          <a:lstStyle/>
          <a:p>
            <a:fld id="{E80C50CD-E178-4744-9B35-B2F624D6C5E9}" type="datetimeFigureOut">
              <a:rPr lang="en-US" smtClean="0"/>
              <a:t>8/9/2025</a:t>
            </a:fld>
            <a:endParaRPr lang="en-US"/>
          </a:p>
        </p:txBody>
      </p:sp>
      <p:sp>
        <p:nvSpPr>
          <p:cNvPr id="4" name="Footer Placeholder 3">
            <a:extLst>
              <a:ext uri="{FF2B5EF4-FFF2-40B4-BE49-F238E27FC236}">
                <a16:creationId xmlns:a16="http://schemas.microsoft.com/office/drawing/2014/main" id="{D155941A-A24E-885D-E894-0326F4C4004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9D5E5B4-971F-FF6A-1B07-A5C85370552D}"/>
              </a:ext>
            </a:extLst>
          </p:cNvPr>
          <p:cNvSpPr>
            <a:spLocks noGrp="1"/>
          </p:cNvSpPr>
          <p:nvPr>
            <p:ph type="sldNum" sz="quarter" idx="12"/>
          </p:nvPr>
        </p:nvSpPr>
        <p:spPr/>
        <p:txBody>
          <a:bodyPr/>
          <a:lstStyle/>
          <a:p>
            <a:fld id="{148CC95F-0247-41B6-91CF-DC97C76A7088}" type="slidenum">
              <a:rPr lang="en-US" smtClean="0"/>
              <a:t>‹Nº›</a:t>
            </a:fld>
            <a:endParaRPr lang="en-US"/>
          </a:p>
        </p:txBody>
      </p:sp>
    </p:spTree>
    <p:extLst>
      <p:ext uri="{BB962C8B-B14F-4D97-AF65-F5344CB8AC3E}">
        <p14:creationId xmlns:p14="http://schemas.microsoft.com/office/powerpoint/2010/main" val="20559021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99F431F-E6DC-4137-3092-A30A0A3628EC}"/>
              </a:ext>
            </a:extLst>
          </p:cNvPr>
          <p:cNvSpPr>
            <a:spLocks noGrp="1"/>
          </p:cNvSpPr>
          <p:nvPr>
            <p:ph type="dt" sz="half" idx="10"/>
          </p:nvPr>
        </p:nvSpPr>
        <p:spPr/>
        <p:txBody>
          <a:bodyPr/>
          <a:lstStyle/>
          <a:p>
            <a:fld id="{E80C50CD-E178-4744-9B35-B2F624D6C5E9}" type="datetimeFigureOut">
              <a:rPr lang="en-US" smtClean="0"/>
              <a:t>8/9/2025</a:t>
            </a:fld>
            <a:endParaRPr lang="en-US"/>
          </a:p>
        </p:txBody>
      </p:sp>
      <p:sp>
        <p:nvSpPr>
          <p:cNvPr id="3" name="Footer Placeholder 2">
            <a:extLst>
              <a:ext uri="{FF2B5EF4-FFF2-40B4-BE49-F238E27FC236}">
                <a16:creationId xmlns:a16="http://schemas.microsoft.com/office/drawing/2014/main" id="{06AC814B-67B4-C70F-FA51-6205D5E2CB8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1EAA9C9-D895-DD20-1089-EA75EA428951}"/>
              </a:ext>
            </a:extLst>
          </p:cNvPr>
          <p:cNvSpPr>
            <a:spLocks noGrp="1"/>
          </p:cNvSpPr>
          <p:nvPr>
            <p:ph type="sldNum" sz="quarter" idx="12"/>
          </p:nvPr>
        </p:nvSpPr>
        <p:spPr/>
        <p:txBody>
          <a:bodyPr/>
          <a:lstStyle/>
          <a:p>
            <a:fld id="{148CC95F-0247-41B6-91CF-DC97C76A7088}" type="slidenum">
              <a:rPr lang="en-US" smtClean="0"/>
              <a:t>‹Nº›</a:t>
            </a:fld>
            <a:endParaRPr lang="en-US"/>
          </a:p>
        </p:txBody>
      </p:sp>
    </p:spTree>
    <p:extLst>
      <p:ext uri="{BB962C8B-B14F-4D97-AF65-F5344CB8AC3E}">
        <p14:creationId xmlns:p14="http://schemas.microsoft.com/office/powerpoint/2010/main" val="42070823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B50562-884C-9053-70C1-3B72A0B45EA6}"/>
              </a:ext>
            </a:extLst>
          </p:cNvPr>
          <p:cNvSpPr>
            <a:spLocks noGrp="1"/>
          </p:cNvSpPr>
          <p:nvPr>
            <p:ph type="title"/>
          </p:nvPr>
        </p:nvSpPr>
        <p:spPr>
          <a:xfrm>
            <a:off x="521208" y="978408"/>
            <a:ext cx="5020056" cy="2459736"/>
          </a:xfrm>
        </p:spPr>
        <p:txBody>
          <a:bodyPr anchor="t">
            <a:noAutofit/>
          </a:bodyPr>
          <a:lstStyle>
            <a:lvl1pPr>
              <a:defRPr sz="4400"/>
            </a:lvl1pPr>
          </a:lstStyle>
          <a:p>
            <a:r>
              <a:rPr lang="en-US" dirty="0"/>
              <a:t>Click to edit Master title style</a:t>
            </a:r>
          </a:p>
        </p:txBody>
      </p:sp>
      <p:sp>
        <p:nvSpPr>
          <p:cNvPr id="3" name="Content Placeholder 2">
            <a:extLst>
              <a:ext uri="{FF2B5EF4-FFF2-40B4-BE49-F238E27FC236}">
                <a16:creationId xmlns:a16="http://schemas.microsoft.com/office/drawing/2014/main" id="{0318F509-68F0-39D5-1A8B-CE246715AE46}"/>
              </a:ext>
            </a:extLst>
          </p:cNvPr>
          <p:cNvSpPr>
            <a:spLocks noGrp="1"/>
          </p:cNvSpPr>
          <p:nvPr>
            <p:ph idx="1"/>
          </p:nvPr>
        </p:nvSpPr>
        <p:spPr>
          <a:xfrm>
            <a:off x="6519672" y="987424"/>
            <a:ext cx="5166360" cy="5358384"/>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F158E37C-27CE-3A84-FC74-BDCCD8A9A3EC}"/>
              </a:ext>
            </a:extLst>
          </p:cNvPr>
          <p:cNvSpPr>
            <a:spLocks noGrp="1"/>
          </p:cNvSpPr>
          <p:nvPr>
            <p:ph type="body" sz="half" idx="2"/>
          </p:nvPr>
        </p:nvSpPr>
        <p:spPr>
          <a:xfrm>
            <a:off x="521208" y="3575304"/>
            <a:ext cx="5020056" cy="2770632"/>
          </a:xfrm>
        </p:spPr>
        <p:txBody>
          <a:bodyPr>
            <a:normAutofit/>
          </a:bodyPr>
          <a:lstStyle>
            <a:lvl1pPr marL="0" indent="0">
              <a:buNone/>
              <a:defRPr sz="2200" i="1"/>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2A95F79-E23E-11D2-40BF-66ED340195DB}"/>
              </a:ext>
            </a:extLst>
          </p:cNvPr>
          <p:cNvSpPr>
            <a:spLocks noGrp="1"/>
          </p:cNvSpPr>
          <p:nvPr>
            <p:ph type="dt" sz="half" idx="10"/>
          </p:nvPr>
        </p:nvSpPr>
        <p:spPr/>
        <p:txBody>
          <a:bodyPr/>
          <a:lstStyle/>
          <a:p>
            <a:fld id="{E80C50CD-E178-4744-9B35-B2F624D6C5E9}" type="datetimeFigureOut">
              <a:rPr lang="en-US" smtClean="0"/>
              <a:t>8/9/2025</a:t>
            </a:fld>
            <a:endParaRPr lang="en-US"/>
          </a:p>
        </p:txBody>
      </p:sp>
      <p:sp>
        <p:nvSpPr>
          <p:cNvPr id="6" name="Footer Placeholder 5">
            <a:extLst>
              <a:ext uri="{FF2B5EF4-FFF2-40B4-BE49-F238E27FC236}">
                <a16:creationId xmlns:a16="http://schemas.microsoft.com/office/drawing/2014/main" id="{4457F7FC-06F3-3D89-5D1A-4EC4B1D7355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554ACD5-6E0B-5713-DC9A-41E9D62AB12D}"/>
              </a:ext>
            </a:extLst>
          </p:cNvPr>
          <p:cNvSpPr>
            <a:spLocks noGrp="1"/>
          </p:cNvSpPr>
          <p:nvPr>
            <p:ph type="sldNum" sz="quarter" idx="12"/>
          </p:nvPr>
        </p:nvSpPr>
        <p:spPr/>
        <p:txBody>
          <a:bodyPr/>
          <a:lstStyle/>
          <a:p>
            <a:fld id="{148CC95F-0247-41B6-91CF-DC97C76A7088}" type="slidenum">
              <a:rPr lang="en-US" smtClean="0"/>
              <a:t>‹Nº›</a:t>
            </a:fld>
            <a:endParaRPr lang="en-US"/>
          </a:p>
        </p:txBody>
      </p:sp>
    </p:spTree>
    <p:extLst>
      <p:ext uri="{BB962C8B-B14F-4D97-AF65-F5344CB8AC3E}">
        <p14:creationId xmlns:p14="http://schemas.microsoft.com/office/powerpoint/2010/main" val="40446635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5B2D45-7CDB-D38C-2AAE-273F797674E1}"/>
              </a:ext>
            </a:extLst>
          </p:cNvPr>
          <p:cNvSpPr>
            <a:spLocks noGrp="1"/>
          </p:cNvSpPr>
          <p:nvPr>
            <p:ph type="title"/>
          </p:nvPr>
        </p:nvSpPr>
        <p:spPr>
          <a:xfrm>
            <a:off x="521208" y="978408"/>
            <a:ext cx="5020056" cy="2459736"/>
          </a:xfrm>
        </p:spPr>
        <p:txBody>
          <a:bodyPr anchor="t">
            <a:noAutofit/>
          </a:bodyPr>
          <a:lstStyle>
            <a:lvl1pPr>
              <a:defRPr sz="4400"/>
            </a:lvl1pPr>
          </a:lstStyle>
          <a:p>
            <a:r>
              <a:rPr lang="en-US" dirty="0"/>
              <a:t>Click to edit Master title style</a:t>
            </a:r>
          </a:p>
        </p:txBody>
      </p:sp>
      <p:sp>
        <p:nvSpPr>
          <p:cNvPr id="3" name="Picture Placeholder 2">
            <a:extLst>
              <a:ext uri="{FF2B5EF4-FFF2-40B4-BE49-F238E27FC236}">
                <a16:creationId xmlns:a16="http://schemas.microsoft.com/office/drawing/2014/main" id="{CCBF0855-1744-56E4-B115-3A3C5EA7834B}"/>
              </a:ext>
            </a:extLst>
          </p:cNvPr>
          <p:cNvSpPr>
            <a:spLocks noGrp="1"/>
          </p:cNvSpPr>
          <p:nvPr>
            <p:ph type="pic" idx="1"/>
          </p:nvPr>
        </p:nvSpPr>
        <p:spPr>
          <a:xfrm>
            <a:off x="6519672" y="987424"/>
            <a:ext cx="5166360" cy="535838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85E8A1D-28AE-4A19-BD96-401D4822A53D}"/>
              </a:ext>
            </a:extLst>
          </p:cNvPr>
          <p:cNvSpPr>
            <a:spLocks noGrp="1"/>
          </p:cNvSpPr>
          <p:nvPr>
            <p:ph type="body" sz="half" idx="2"/>
          </p:nvPr>
        </p:nvSpPr>
        <p:spPr>
          <a:xfrm>
            <a:off x="521208" y="3575304"/>
            <a:ext cx="5020056" cy="2770632"/>
          </a:xfrm>
        </p:spPr>
        <p:txBody>
          <a:bodyPr>
            <a:normAutofit/>
          </a:bodyPr>
          <a:lstStyle>
            <a:lvl1pPr marL="0" indent="0">
              <a:buNone/>
              <a:defRPr sz="2200" i="1"/>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7327DDB-CE95-4C89-DFC5-7DDBFC24E89C}"/>
              </a:ext>
            </a:extLst>
          </p:cNvPr>
          <p:cNvSpPr>
            <a:spLocks noGrp="1"/>
          </p:cNvSpPr>
          <p:nvPr>
            <p:ph type="dt" sz="half" idx="10"/>
          </p:nvPr>
        </p:nvSpPr>
        <p:spPr/>
        <p:txBody>
          <a:bodyPr/>
          <a:lstStyle/>
          <a:p>
            <a:fld id="{E80C50CD-E178-4744-9B35-B2F624D6C5E9}" type="datetimeFigureOut">
              <a:rPr lang="en-US" smtClean="0"/>
              <a:t>8/9/2025</a:t>
            </a:fld>
            <a:endParaRPr lang="en-US"/>
          </a:p>
        </p:txBody>
      </p:sp>
      <p:sp>
        <p:nvSpPr>
          <p:cNvPr id="6" name="Footer Placeholder 5">
            <a:extLst>
              <a:ext uri="{FF2B5EF4-FFF2-40B4-BE49-F238E27FC236}">
                <a16:creationId xmlns:a16="http://schemas.microsoft.com/office/drawing/2014/main" id="{0522C835-F3B5-943C-FFC4-D5BA9666AF3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8709891-6E3C-ADED-01DD-15FCED37AF4A}"/>
              </a:ext>
            </a:extLst>
          </p:cNvPr>
          <p:cNvSpPr>
            <a:spLocks noGrp="1"/>
          </p:cNvSpPr>
          <p:nvPr>
            <p:ph type="sldNum" sz="quarter" idx="12"/>
          </p:nvPr>
        </p:nvSpPr>
        <p:spPr/>
        <p:txBody>
          <a:bodyPr/>
          <a:lstStyle/>
          <a:p>
            <a:fld id="{148CC95F-0247-41B6-91CF-DC97C76A7088}" type="slidenum">
              <a:rPr lang="en-US" smtClean="0"/>
              <a:t>‹Nº›</a:t>
            </a:fld>
            <a:endParaRPr lang="en-US"/>
          </a:p>
        </p:txBody>
      </p:sp>
    </p:spTree>
    <p:extLst>
      <p:ext uri="{BB962C8B-B14F-4D97-AF65-F5344CB8AC3E}">
        <p14:creationId xmlns:p14="http://schemas.microsoft.com/office/powerpoint/2010/main" val="18210198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31A28D7-6581-4956-AAE3-9104804DF55B}"/>
              </a:ext>
            </a:extLst>
          </p:cNvPr>
          <p:cNvSpPr>
            <a:spLocks noGrp="1"/>
          </p:cNvSpPr>
          <p:nvPr>
            <p:ph type="title"/>
          </p:nvPr>
        </p:nvSpPr>
        <p:spPr>
          <a:xfrm>
            <a:off x="521208" y="978408"/>
            <a:ext cx="11155680" cy="1463040"/>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a:extLst>
              <a:ext uri="{FF2B5EF4-FFF2-40B4-BE49-F238E27FC236}">
                <a16:creationId xmlns:a16="http://schemas.microsoft.com/office/drawing/2014/main" id="{F3CFCCA4-57A4-08A1-FC45-D2BBA66FABFA}"/>
              </a:ext>
            </a:extLst>
          </p:cNvPr>
          <p:cNvSpPr>
            <a:spLocks noGrp="1"/>
          </p:cNvSpPr>
          <p:nvPr>
            <p:ph type="body" idx="1"/>
          </p:nvPr>
        </p:nvSpPr>
        <p:spPr>
          <a:xfrm>
            <a:off x="521208" y="2578608"/>
            <a:ext cx="11155680" cy="376732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B0FAA0F4-2442-8D45-3C3D-1B8F55C8683A}"/>
              </a:ext>
            </a:extLst>
          </p:cNvPr>
          <p:cNvSpPr>
            <a:spLocks noGrp="1"/>
          </p:cNvSpPr>
          <p:nvPr>
            <p:ph type="dt" sz="half" idx="2"/>
          </p:nvPr>
        </p:nvSpPr>
        <p:spPr>
          <a:xfrm>
            <a:off x="521208" y="6419088"/>
            <a:ext cx="2743200" cy="365125"/>
          </a:xfrm>
          <a:prstGeom prst="rect">
            <a:avLst/>
          </a:prstGeom>
        </p:spPr>
        <p:txBody>
          <a:bodyPr vert="horz" lIns="91440" tIns="45720" rIns="91440" bIns="45720" rtlCol="0" anchor="ctr"/>
          <a:lstStyle>
            <a:lvl1pPr algn="l">
              <a:defRPr sz="900">
                <a:solidFill>
                  <a:schemeClr val="tx1"/>
                </a:solidFill>
              </a:defRPr>
            </a:lvl1pPr>
          </a:lstStyle>
          <a:p>
            <a:fld id="{E80C50CD-E178-4744-9B35-B2F624D6C5E9}" type="datetimeFigureOut">
              <a:rPr lang="en-US" smtClean="0"/>
              <a:pPr/>
              <a:t>8/9/2025</a:t>
            </a:fld>
            <a:endParaRPr lang="en-US"/>
          </a:p>
        </p:txBody>
      </p:sp>
      <p:sp>
        <p:nvSpPr>
          <p:cNvPr id="5" name="Footer Placeholder 4">
            <a:extLst>
              <a:ext uri="{FF2B5EF4-FFF2-40B4-BE49-F238E27FC236}">
                <a16:creationId xmlns:a16="http://schemas.microsoft.com/office/drawing/2014/main" id="{9E03785E-FB42-1D54-92AC-D0A61A8FABD4}"/>
              </a:ext>
            </a:extLst>
          </p:cNvPr>
          <p:cNvSpPr>
            <a:spLocks noGrp="1"/>
          </p:cNvSpPr>
          <p:nvPr>
            <p:ph type="ftr" sz="quarter" idx="3"/>
          </p:nvPr>
        </p:nvSpPr>
        <p:spPr>
          <a:xfrm>
            <a:off x="521208" y="100584"/>
            <a:ext cx="4114800" cy="365125"/>
          </a:xfrm>
          <a:prstGeom prst="rect">
            <a:avLst/>
          </a:prstGeom>
        </p:spPr>
        <p:txBody>
          <a:bodyPr vert="horz" lIns="91440" tIns="45720" rIns="91440" bIns="45720" rtlCol="0" anchor="ctr"/>
          <a:lstStyle>
            <a:lvl1pPr algn="l">
              <a:defRPr sz="90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BCC9CF34-1274-DB45-4809-90E5D244A9AE}"/>
              </a:ext>
            </a:extLst>
          </p:cNvPr>
          <p:cNvSpPr>
            <a:spLocks noGrp="1"/>
          </p:cNvSpPr>
          <p:nvPr>
            <p:ph type="sldNum" sz="quarter" idx="4"/>
          </p:nvPr>
        </p:nvSpPr>
        <p:spPr>
          <a:xfrm>
            <a:off x="11457432" y="6419088"/>
            <a:ext cx="640080" cy="365125"/>
          </a:xfrm>
          <a:prstGeom prst="rect">
            <a:avLst/>
          </a:prstGeom>
        </p:spPr>
        <p:txBody>
          <a:bodyPr vert="horz" lIns="91440" tIns="45720" rIns="91440" bIns="45720" rtlCol="0" anchor="ctr"/>
          <a:lstStyle>
            <a:lvl1pPr algn="r">
              <a:defRPr sz="900">
                <a:solidFill>
                  <a:schemeClr val="tx1"/>
                </a:solidFill>
              </a:defRPr>
            </a:lvl1pPr>
          </a:lstStyle>
          <a:p>
            <a:fld id="{148CC95F-0247-41B6-91CF-DC97C76A7088}" type="slidenum">
              <a:rPr lang="en-US" smtClean="0"/>
              <a:pPr/>
              <a:t>‹Nº›</a:t>
            </a:fld>
            <a:endParaRPr lang="en-US"/>
          </a:p>
        </p:txBody>
      </p:sp>
      <p:sp>
        <p:nvSpPr>
          <p:cNvPr id="7" name="Freeform: Shape 6">
            <a:extLst>
              <a:ext uri="{FF2B5EF4-FFF2-40B4-BE49-F238E27FC236}">
                <a16:creationId xmlns:a16="http://schemas.microsoft.com/office/drawing/2014/main" id="{774A975B-A886-5202-0489-6965514A0D14}"/>
              </a:ext>
              <a:ext uri="{C183D7F6-B498-43B3-948B-1728B52AA6E4}">
                <adec:decorative xmlns:adec="http://schemas.microsoft.com/office/drawing/2017/decorative" val="1"/>
              </a:ext>
            </a:extLst>
          </p:cNvPr>
          <p:cNvSpPr/>
          <p:nvPr/>
        </p:nvSpPr>
        <p:spPr>
          <a:xfrm>
            <a:off x="517869" y="508090"/>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54322576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100000"/>
        </a:lnSpc>
        <a:spcBef>
          <a:spcPct val="0"/>
        </a:spcBef>
        <a:buNone/>
        <a:defRPr sz="4400" b="1"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7EFAAB5-34A3-C2FC-70BA-7720CC8ADB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84F26456-9E20-302A-553A-63C297631276}"/>
              </a:ext>
            </a:extLst>
          </p:cNvPr>
          <p:cNvSpPr>
            <a:spLocks noGrp="1"/>
          </p:cNvSpPr>
          <p:nvPr>
            <p:ph type="ctrTitle"/>
          </p:nvPr>
        </p:nvSpPr>
        <p:spPr>
          <a:xfrm>
            <a:off x="517869" y="978408"/>
            <a:ext cx="11153213" cy="3421942"/>
          </a:xfrm>
        </p:spPr>
        <p:txBody>
          <a:bodyPr anchor="t">
            <a:normAutofit/>
          </a:bodyPr>
          <a:lstStyle/>
          <a:p>
            <a:pPr>
              <a:lnSpc>
                <a:spcPct val="90000"/>
              </a:lnSpc>
            </a:pPr>
            <a:r>
              <a:rPr lang="es-AR" sz="5500"/>
              <a:t>Propuesta de Implementación de IA para Mantenimiento Predictivo en Rodamientos de Compresores de Gas</a:t>
            </a:r>
          </a:p>
        </p:txBody>
      </p:sp>
      <p:sp>
        <p:nvSpPr>
          <p:cNvPr id="3" name="Subtítulo 2">
            <a:extLst>
              <a:ext uri="{FF2B5EF4-FFF2-40B4-BE49-F238E27FC236}">
                <a16:creationId xmlns:a16="http://schemas.microsoft.com/office/drawing/2014/main" id="{6216F873-6F65-5A8C-3ACD-E55FB6639040}"/>
              </a:ext>
            </a:extLst>
          </p:cNvPr>
          <p:cNvSpPr>
            <a:spLocks noGrp="1"/>
          </p:cNvSpPr>
          <p:nvPr>
            <p:ph type="subTitle" idx="1"/>
          </p:nvPr>
        </p:nvSpPr>
        <p:spPr>
          <a:xfrm>
            <a:off x="517869" y="4763659"/>
            <a:ext cx="8092731" cy="1082957"/>
          </a:xfrm>
        </p:spPr>
        <p:txBody>
          <a:bodyPr anchor="b">
            <a:normAutofit/>
          </a:bodyPr>
          <a:lstStyle/>
          <a:p>
            <a:r>
              <a:rPr lang="es-AR"/>
              <a:t>Optimización avanzada para mejorar operación y rentabilidad industrial</a:t>
            </a:r>
          </a:p>
        </p:txBody>
      </p:sp>
      <p:sp>
        <p:nvSpPr>
          <p:cNvPr id="10" name="Freeform: Shape 9">
            <a:extLst>
              <a:ext uri="{FF2B5EF4-FFF2-40B4-BE49-F238E27FC236}">
                <a16:creationId xmlns:a16="http://schemas.microsoft.com/office/drawing/2014/main" id="{A8A44BC8-2508-4575-75F6-0ED3F11E72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74BCF1CC-D6F1-21D9-307D-C36BA9E87F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8" y="6209925"/>
            <a:ext cx="11165482" cy="45719"/>
          </a:xfrm>
          <a:custGeom>
            <a:avLst/>
            <a:gdLst>
              <a:gd name="connsiteX0" fmla="*/ 0 w 11165482"/>
              <a:gd name="connsiteY0" fmla="*/ 0 h 45719"/>
              <a:gd name="connsiteX1" fmla="*/ 3694525 w 11165482"/>
              <a:gd name="connsiteY1" fmla="*/ 0 h 45719"/>
              <a:gd name="connsiteX2" fmla="*/ 5021183 w 11165482"/>
              <a:gd name="connsiteY2" fmla="*/ 0 h 45719"/>
              <a:gd name="connsiteX3" fmla="*/ 6144299 w 11165482"/>
              <a:gd name="connsiteY3" fmla="*/ 0 h 45719"/>
              <a:gd name="connsiteX4" fmla="*/ 8715708 w 11165482"/>
              <a:gd name="connsiteY4" fmla="*/ 0 h 45719"/>
              <a:gd name="connsiteX5" fmla="*/ 11165482 w 11165482"/>
              <a:gd name="connsiteY5" fmla="*/ 0 h 45719"/>
              <a:gd name="connsiteX6" fmla="*/ 11165482 w 11165482"/>
              <a:gd name="connsiteY6" fmla="*/ 45719 h 45719"/>
              <a:gd name="connsiteX7" fmla="*/ 8715708 w 11165482"/>
              <a:gd name="connsiteY7" fmla="*/ 45719 h 45719"/>
              <a:gd name="connsiteX8" fmla="*/ 6144299 w 11165482"/>
              <a:gd name="connsiteY8" fmla="*/ 45719 h 45719"/>
              <a:gd name="connsiteX9" fmla="*/ 5021183 w 11165482"/>
              <a:gd name="connsiteY9" fmla="*/ 45719 h 45719"/>
              <a:gd name="connsiteX10" fmla="*/ 3694525 w 11165482"/>
              <a:gd name="connsiteY10" fmla="*/ 45719 h 45719"/>
              <a:gd name="connsiteX11" fmla="*/ 0 w 11165482"/>
              <a:gd name="connsiteY11" fmla="*/ 45719 h 45719"/>
              <a:gd name="connsiteX0" fmla="*/ 0 w 11165482"/>
              <a:gd name="connsiteY0" fmla="*/ 0 h 45719"/>
              <a:gd name="connsiteX1" fmla="*/ 3694525 w 11165482"/>
              <a:gd name="connsiteY1" fmla="*/ 0 h 45719"/>
              <a:gd name="connsiteX2" fmla="*/ 6144299 w 11165482"/>
              <a:gd name="connsiteY2" fmla="*/ 0 h 45719"/>
              <a:gd name="connsiteX3" fmla="*/ 8715708 w 11165482"/>
              <a:gd name="connsiteY3" fmla="*/ 0 h 45719"/>
              <a:gd name="connsiteX4" fmla="*/ 11165482 w 11165482"/>
              <a:gd name="connsiteY4" fmla="*/ 0 h 45719"/>
              <a:gd name="connsiteX5" fmla="*/ 11165482 w 11165482"/>
              <a:gd name="connsiteY5" fmla="*/ 45719 h 45719"/>
              <a:gd name="connsiteX6" fmla="*/ 8715708 w 11165482"/>
              <a:gd name="connsiteY6" fmla="*/ 45719 h 45719"/>
              <a:gd name="connsiteX7" fmla="*/ 6144299 w 11165482"/>
              <a:gd name="connsiteY7" fmla="*/ 45719 h 45719"/>
              <a:gd name="connsiteX8" fmla="*/ 5021183 w 11165482"/>
              <a:gd name="connsiteY8" fmla="*/ 45719 h 45719"/>
              <a:gd name="connsiteX9" fmla="*/ 3694525 w 11165482"/>
              <a:gd name="connsiteY9" fmla="*/ 45719 h 45719"/>
              <a:gd name="connsiteX10" fmla="*/ 0 w 11165482"/>
              <a:gd name="connsiteY10" fmla="*/ 45719 h 45719"/>
              <a:gd name="connsiteX11" fmla="*/ 0 w 11165482"/>
              <a:gd name="connsiteY11" fmla="*/ 0 h 45719"/>
              <a:gd name="connsiteX0" fmla="*/ 0 w 11165482"/>
              <a:gd name="connsiteY0" fmla="*/ 0 h 45719"/>
              <a:gd name="connsiteX1" fmla="*/ 3694525 w 11165482"/>
              <a:gd name="connsiteY1" fmla="*/ 0 h 45719"/>
              <a:gd name="connsiteX2" fmla="*/ 6144299 w 11165482"/>
              <a:gd name="connsiteY2" fmla="*/ 0 h 45719"/>
              <a:gd name="connsiteX3" fmla="*/ 8715708 w 11165482"/>
              <a:gd name="connsiteY3" fmla="*/ 0 h 45719"/>
              <a:gd name="connsiteX4" fmla="*/ 11165482 w 11165482"/>
              <a:gd name="connsiteY4" fmla="*/ 0 h 45719"/>
              <a:gd name="connsiteX5" fmla="*/ 11165482 w 11165482"/>
              <a:gd name="connsiteY5" fmla="*/ 45719 h 45719"/>
              <a:gd name="connsiteX6" fmla="*/ 8715708 w 11165482"/>
              <a:gd name="connsiteY6" fmla="*/ 45719 h 45719"/>
              <a:gd name="connsiteX7" fmla="*/ 6144299 w 11165482"/>
              <a:gd name="connsiteY7" fmla="*/ 45719 h 45719"/>
              <a:gd name="connsiteX8" fmla="*/ 5021183 w 11165482"/>
              <a:gd name="connsiteY8" fmla="*/ 45719 h 45719"/>
              <a:gd name="connsiteX9" fmla="*/ 0 w 11165482"/>
              <a:gd name="connsiteY9" fmla="*/ 45719 h 45719"/>
              <a:gd name="connsiteX10" fmla="*/ 0 w 11165482"/>
              <a:gd name="connsiteY10" fmla="*/ 0 h 45719"/>
              <a:gd name="connsiteX0" fmla="*/ 0 w 11165482"/>
              <a:gd name="connsiteY0" fmla="*/ 0 h 45719"/>
              <a:gd name="connsiteX1" fmla="*/ 6144299 w 11165482"/>
              <a:gd name="connsiteY1" fmla="*/ 0 h 45719"/>
              <a:gd name="connsiteX2" fmla="*/ 8715708 w 11165482"/>
              <a:gd name="connsiteY2" fmla="*/ 0 h 45719"/>
              <a:gd name="connsiteX3" fmla="*/ 11165482 w 11165482"/>
              <a:gd name="connsiteY3" fmla="*/ 0 h 45719"/>
              <a:gd name="connsiteX4" fmla="*/ 11165482 w 11165482"/>
              <a:gd name="connsiteY4" fmla="*/ 45719 h 45719"/>
              <a:gd name="connsiteX5" fmla="*/ 8715708 w 11165482"/>
              <a:gd name="connsiteY5" fmla="*/ 45719 h 45719"/>
              <a:gd name="connsiteX6" fmla="*/ 6144299 w 11165482"/>
              <a:gd name="connsiteY6" fmla="*/ 45719 h 45719"/>
              <a:gd name="connsiteX7" fmla="*/ 5021183 w 11165482"/>
              <a:gd name="connsiteY7" fmla="*/ 45719 h 45719"/>
              <a:gd name="connsiteX8" fmla="*/ 0 w 11165482"/>
              <a:gd name="connsiteY8" fmla="*/ 45719 h 45719"/>
              <a:gd name="connsiteX9" fmla="*/ 0 w 11165482"/>
              <a:gd name="connsiteY9" fmla="*/ 0 h 45719"/>
              <a:gd name="connsiteX0" fmla="*/ 0 w 11165482"/>
              <a:gd name="connsiteY0" fmla="*/ 0 h 45719"/>
              <a:gd name="connsiteX1" fmla="*/ 6144299 w 11165482"/>
              <a:gd name="connsiteY1" fmla="*/ 0 h 45719"/>
              <a:gd name="connsiteX2" fmla="*/ 8715708 w 11165482"/>
              <a:gd name="connsiteY2" fmla="*/ 0 h 45719"/>
              <a:gd name="connsiteX3" fmla="*/ 11165482 w 11165482"/>
              <a:gd name="connsiteY3" fmla="*/ 0 h 45719"/>
              <a:gd name="connsiteX4" fmla="*/ 11165482 w 11165482"/>
              <a:gd name="connsiteY4" fmla="*/ 45719 h 45719"/>
              <a:gd name="connsiteX5" fmla="*/ 8715708 w 11165482"/>
              <a:gd name="connsiteY5" fmla="*/ 45719 h 45719"/>
              <a:gd name="connsiteX6" fmla="*/ 5021183 w 11165482"/>
              <a:gd name="connsiteY6" fmla="*/ 45719 h 45719"/>
              <a:gd name="connsiteX7" fmla="*/ 0 w 11165482"/>
              <a:gd name="connsiteY7" fmla="*/ 45719 h 45719"/>
              <a:gd name="connsiteX8" fmla="*/ 0 w 11165482"/>
              <a:gd name="connsiteY8" fmla="*/ 0 h 45719"/>
              <a:gd name="connsiteX0" fmla="*/ 0 w 11165482"/>
              <a:gd name="connsiteY0" fmla="*/ 0 h 45719"/>
              <a:gd name="connsiteX1" fmla="*/ 8715708 w 11165482"/>
              <a:gd name="connsiteY1" fmla="*/ 0 h 45719"/>
              <a:gd name="connsiteX2" fmla="*/ 11165482 w 11165482"/>
              <a:gd name="connsiteY2" fmla="*/ 0 h 45719"/>
              <a:gd name="connsiteX3" fmla="*/ 11165482 w 11165482"/>
              <a:gd name="connsiteY3" fmla="*/ 45719 h 45719"/>
              <a:gd name="connsiteX4" fmla="*/ 8715708 w 11165482"/>
              <a:gd name="connsiteY4" fmla="*/ 45719 h 45719"/>
              <a:gd name="connsiteX5" fmla="*/ 5021183 w 11165482"/>
              <a:gd name="connsiteY5" fmla="*/ 45719 h 45719"/>
              <a:gd name="connsiteX6" fmla="*/ 0 w 11165482"/>
              <a:gd name="connsiteY6" fmla="*/ 45719 h 45719"/>
              <a:gd name="connsiteX7" fmla="*/ 0 w 11165482"/>
              <a:gd name="connsiteY7" fmla="*/ 0 h 45719"/>
              <a:gd name="connsiteX0" fmla="*/ 0 w 11165482"/>
              <a:gd name="connsiteY0" fmla="*/ 0 h 45719"/>
              <a:gd name="connsiteX1" fmla="*/ 8715708 w 11165482"/>
              <a:gd name="connsiteY1" fmla="*/ 0 h 45719"/>
              <a:gd name="connsiteX2" fmla="*/ 11165482 w 11165482"/>
              <a:gd name="connsiteY2" fmla="*/ 0 h 45719"/>
              <a:gd name="connsiteX3" fmla="*/ 11165482 w 11165482"/>
              <a:gd name="connsiteY3" fmla="*/ 45719 h 45719"/>
              <a:gd name="connsiteX4" fmla="*/ 8715708 w 11165482"/>
              <a:gd name="connsiteY4" fmla="*/ 45719 h 45719"/>
              <a:gd name="connsiteX5" fmla="*/ 0 w 11165482"/>
              <a:gd name="connsiteY5" fmla="*/ 45719 h 45719"/>
              <a:gd name="connsiteX6" fmla="*/ 0 w 11165482"/>
              <a:gd name="connsiteY6" fmla="*/ 0 h 45719"/>
              <a:gd name="connsiteX0" fmla="*/ 0 w 11165482"/>
              <a:gd name="connsiteY0" fmla="*/ 0 h 45719"/>
              <a:gd name="connsiteX1" fmla="*/ 8715708 w 11165482"/>
              <a:gd name="connsiteY1" fmla="*/ 0 h 45719"/>
              <a:gd name="connsiteX2" fmla="*/ 11165482 w 11165482"/>
              <a:gd name="connsiteY2" fmla="*/ 0 h 45719"/>
              <a:gd name="connsiteX3" fmla="*/ 11165482 w 11165482"/>
              <a:gd name="connsiteY3" fmla="*/ 45719 h 45719"/>
              <a:gd name="connsiteX4" fmla="*/ 0 w 11165482"/>
              <a:gd name="connsiteY4" fmla="*/ 45719 h 45719"/>
              <a:gd name="connsiteX5" fmla="*/ 0 w 11165482"/>
              <a:gd name="connsiteY5" fmla="*/ 0 h 45719"/>
              <a:gd name="connsiteX0" fmla="*/ 0 w 11165482"/>
              <a:gd name="connsiteY0" fmla="*/ 0 h 45719"/>
              <a:gd name="connsiteX1" fmla="*/ 11165482 w 11165482"/>
              <a:gd name="connsiteY1" fmla="*/ 0 h 45719"/>
              <a:gd name="connsiteX2" fmla="*/ 11165482 w 11165482"/>
              <a:gd name="connsiteY2" fmla="*/ 45719 h 45719"/>
              <a:gd name="connsiteX3" fmla="*/ 0 w 11165482"/>
              <a:gd name="connsiteY3" fmla="*/ 45719 h 45719"/>
              <a:gd name="connsiteX4" fmla="*/ 0 w 11165482"/>
              <a:gd name="connsiteY4" fmla="*/ 0 h 457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65482" h="45719">
                <a:moveTo>
                  <a:pt x="0" y="0"/>
                </a:moveTo>
                <a:lnTo>
                  <a:pt x="11165482" y="0"/>
                </a:lnTo>
                <a:lnTo>
                  <a:pt x="11165482" y="45719"/>
                </a:lnTo>
                <a:lnTo>
                  <a:pt x="0" y="45719"/>
                </a:lnTo>
                <a:lnTo>
                  <a:pt x="0" y="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361231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700"/>
                                        <p:tgtEl>
                                          <p:spTgt spid="3">
                                            <p:txEl>
                                              <p:pRg st="0" end="0"/>
                                            </p:txEl>
                                          </p:spTgt>
                                        </p:tgtEl>
                                      </p:cBhvr>
                                    </p:animEffect>
                                  </p:childTnLst>
                                </p:cTn>
                              </p:par>
                              <p:par>
                                <p:cTn id="11" presetID="10" presetClass="entr" presetSubtype="0" fill="hold" grpId="1" nodeType="withEffect">
                                  <p:stCondLst>
                                    <p:cond delay="250"/>
                                  </p:stCondLst>
                                  <p:iterate>
                                    <p:tmPct val="10000"/>
                                  </p:iterate>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3" grpId="1"/>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774A975B-A886-5202-0489-6965514A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2" name="Rectangle 11">
            <a:extLst>
              <a:ext uri="{FF2B5EF4-FFF2-40B4-BE49-F238E27FC236}">
                <a16:creationId xmlns:a16="http://schemas.microsoft.com/office/drawing/2014/main" id="{4C32CD27-7027-AB2B-38F1-71C08EB840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EC63FD16-53AD-11F2-FAC0-878B0D6B3C0A}"/>
              </a:ext>
            </a:extLst>
          </p:cNvPr>
          <p:cNvSpPr>
            <a:spLocks noGrp="1"/>
          </p:cNvSpPr>
          <p:nvPr>
            <p:ph type="title"/>
          </p:nvPr>
        </p:nvSpPr>
        <p:spPr>
          <a:xfrm>
            <a:off x="5431536" y="978408"/>
            <a:ext cx="6236208" cy="1463040"/>
          </a:xfrm>
        </p:spPr>
        <p:txBody>
          <a:bodyPr vert="horz" lIns="91440" tIns="45720" rIns="91440" bIns="45720" rtlCol="0" anchor="t">
            <a:normAutofit/>
          </a:bodyPr>
          <a:lstStyle/>
          <a:p>
            <a:pPr>
              <a:lnSpc>
                <a:spcPct val="90000"/>
              </a:lnSpc>
            </a:pPr>
            <a:r>
              <a:rPr lang="en-US" sz="3100" b="1" kern="1200">
                <a:solidFill>
                  <a:schemeClr val="tx1"/>
                </a:solidFill>
                <a:latin typeface="+mj-lt"/>
                <a:ea typeface="+mj-ea"/>
                <a:cs typeface="+mj-cs"/>
              </a:rPr>
              <a:t>Beneficios tangibles para la operación y la gestión financiera</a:t>
            </a:r>
          </a:p>
        </p:txBody>
      </p:sp>
      <p:pic>
        <p:nvPicPr>
          <p:cNvPr id="5" name="Marcador de contenido 4" descr="Fondo de gráfico de negocios con engranajes ">
            <a:extLst>
              <a:ext uri="{FF2B5EF4-FFF2-40B4-BE49-F238E27FC236}">
                <a16:creationId xmlns:a16="http://schemas.microsoft.com/office/drawing/2014/main" id="{1099EB65-2D7F-4873-9764-47C464A5C55D}"/>
              </a:ext>
            </a:extLst>
          </p:cNvPr>
          <p:cNvPicPr>
            <a:picLocks noGrp="1" noChangeAspect="1"/>
          </p:cNvPicPr>
          <p:nvPr>
            <p:ph sz="half" idx="1"/>
          </p:nvPr>
        </p:nvPicPr>
        <p:blipFill>
          <a:blip r:embed="rId3"/>
          <a:srcRect l="20497" r="23817" b="-1"/>
          <a:stretch>
            <a:fillRect/>
          </a:stretch>
        </p:blipFill>
        <p:spPr>
          <a:xfrm>
            <a:off x="517869" y="508091"/>
            <a:ext cx="4221911" cy="5837918"/>
          </a:xfrm>
          <a:prstGeom prst="rect">
            <a:avLst/>
          </a:prstGeom>
        </p:spPr>
      </p:pic>
      <p:sp>
        <p:nvSpPr>
          <p:cNvPr id="14" name="Freeform: Shape 13">
            <a:extLst>
              <a:ext uri="{FF2B5EF4-FFF2-40B4-BE49-F238E27FC236}">
                <a16:creationId xmlns:a16="http://schemas.microsoft.com/office/drawing/2014/main" id="{C6DD38CD-CFFE-4ABA-3DC8-01ED90559E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84611" y="508090"/>
            <a:ext cx="6186474" cy="149279"/>
          </a:xfrm>
          <a:custGeom>
            <a:avLst/>
            <a:gdLst>
              <a:gd name="connsiteX0" fmla="*/ 0 w 6090847"/>
              <a:gd name="connsiteY0" fmla="*/ 0 h 149279"/>
              <a:gd name="connsiteX1" fmla="*/ 6090847 w 6090847"/>
              <a:gd name="connsiteY1" fmla="*/ 0 h 149279"/>
              <a:gd name="connsiteX2" fmla="*/ 6090847 w 6090847"/>
              <a:gd name="connsiteY2" fmla="*/ 149279 h 149279"/>
              <a:gd name="connsiteX3" fmla="*/ 0 w 6090847"/>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6090847" h="149279">
                <a:moveTo>
                  <a:pt x="0" y="0"/>
                </a:moveTo>
                <a:lnTo>
                  <a:pt x="6090847" y="0"/>
                </a:lnTo>
                <a:lnTo>
                  <a:pt x="6090847"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Marcador de contenido 3">
            <a:extLst>
              <a:ext uri="{FF2B5EF4-FFF2-40B4-BE49-F238E27FC236}">
                <a16:creationId xmlns:a16="http://schemas.microsoft.com/office/drawing/2014/main" id="{0F28E5D7-4D2F-8062-0997-4BB555C7CC3C}"/>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431536" y="2578608"/>
            <a:ext cx="6236208" cy="3767328"/>
          </a:xfrm>
        </p:spPr>
        <p:txBody>
          <a:bodyPr>
            <a:normAutofit/>
          </a:bodyPr>
          <a:lstStyle/>
          <a:p>
            <a:pPr marL="0" indent="0">
              <a:spcBef>
                <a:spcPts val="2500"/>
              </a:spcBef>
              <a:buFont typeface="Arial" panose="020B0604020202020204" pitchFamily="34" charset="0"/>
              <a:buNone/>
            </a:pPr>
            <a:r>
              <a:rPr lang="es-MX" sz="1400" b="1"/>
              <a:t>Mejora de confiabilidad operativa</a:t>
            </a:r>
          </a:p>
          <a:p>
            <a:pPr marL="0" lvl="1" indent="0">
              <a:buFont typeface="Arial" panose="020B0604020202020204" pitchFamily="34" charset="0"/>
              <a:buNone/>
            </a:pPr>
            <a:r>
              <a:rPr lang="es-MX" sz="1400"/>
              <a:t>La propuesta aumenta la confiabilidad operativa, asegurando un rendimiento continuo y eficiente en las actividades diarias.</a:t>
            </a:r>
          </a:p>
          <a:p>
            <a:pPr marL="0" indent="0">
              <a:spcBef>
                <a:spcPts val="2500"/>
              </a:spcBef>
              <a:buFont typeface="Arial" panose="020B0604020202020204" pitchFamily="34" charset="0"/>
              <a:buNone/>
            </a:pPr>
            <a:r>
              <a:rPr lang="es-MX" sz="1400" b="1"/>
              <a:t>Reducción de tiempos de inactividad</a:t>
            </a:r>
          </a:p>
          <a:p>
            <a:pPr marL="0" lvl="1" indent="0">
              <a:buFont typeface="Arial" panose="020B0604020202020204" pitchFamily="34" charset="0"/>
              <a:buNone/>
            </a:pPr>
            <a:r>
              <a:rPr lang="es-MX" sz="1400"/>
              <a:t>Se minimizan los tiempos de inactividad mediante mantenimiento preventivo, evitando interrupciones inesperadas en la operación.</a:t>
            </a:r>
          </a:p>
          <a:p>
            <a:pPr marL="0" indent="0">
              <a:spcBef>
                <a:spcPts val="2500"/>
              </a:spcBef>
              <a:buFont typeface="Arial" panose="020B0604020202020204" pitchFamily="34" charset="0"/>
              <a:buNone/>
            </a:pPr>
            <a:r>
              <a:rPr lang="es-MX" sz="1400" b="1"/>
              <a:t>Optimización financiera</a:t>
            </a:r>
          </a:p>
          <a:p>
            <a:pPr marL="0" lvl="1" indent="0">
              <a:buFont typeface="Arial" panose="020B0604020202020204" pitchFamily="34" charset="0"/>
              <a:buNone/>
            </a:pPr>
            <a:r>
              <a:rPr lang="es-MX" sz="1400"/>
              <a:t>La propuesta optimiza costos de mantenimiento y mejora la planificación financiera para reducir emergencias y gastos imprevistos.</a:t>
            </a:r>
          </a:p>
        </p:txBody>
      </p:sp>
    </p:spTree>
    <p:extLst>
      <p:ext uri="{BB962C8B-B14F-4D97-AF65-F5344CB8AC3E}">
        <p14:creationId xmlns:p14="http://schemas.microsoft.com/office/powerpoint/2010/main" val="7056529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C7EFAAB5-34A3-C2FC-70BA-7720CC8ADB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
        <p:nvSpPr>
          <p:cNvPr id="2" name="Título 1">
            <a:extLst>
              <a:ext uri="{FF2B5EF4-FFF2-40B4-BE49-F238E27FC236}">
                <a16:creationId xmlns:a16="http://schemas.microsoft.com/office/drawing/2014/main" id="{580B77DF-C1AA-59EB-48BE-0CFAAE53CF9B}"/>
              </a:ext>
            </a:extLst>
          </p:cNvPr>
          <p:cNvSpPr>
            <a:spLocks noGrp="1"/>
          </p:cNvSpPr>
          <p:nvPr>
            <p:ph type="ctrTitle"/>
          </p:nvPr>
        </p:nvSpPr>
        <p:spPr>
          <a:xfrm>
            <a:off x="521208" y="1211766"/>
            <a:ext cx="7237052" cy="4727988"/>
          </a:xfrm>
        </p:spPr>
        <p:txBody>
          <a:bodyPr anchor="b">
            <a:normAutofit/>
          </a:bodyPr>
          <a:lstStyle/>
          <a:p>
            <a:r>
              <a:rPr lang="es-AR" sz="6800"/>
              <a:t>Comparación de modelos de IA evaluados: LSTM vs. Transformer</a:t>
            </a:r>
          </a:p>
        </p:txBody>
      </p:sp>
      <p:sp>
        <p:nvSpPr>
          <p:cNvPr id="9" name="Freeform: Shape 8">
            <a:extLst>
              <a:ext uri="{FF2B5EF4-FFF2-40B4-BE49-F238E27FC236}">
                <a16:creationId xmlns:a16="http://schemas.microsoft.com/office/drawing/2014/main" id="{A8A44BC8-2508-4575-75F6-0ED3F11E72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6208776"/>
            <a:ext cx="7269480"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Tree>
    <p:extLst>
      <p:ext uri="{BB962C8B-B14F-4D97-AF65-F5344CB8AC3E}">
        <p14:creationId xmlns:p14="http://schemas.microsoft.com/office/powerpoint/2010/main" val="99124260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774A975B-A886-5202-0489-6965514A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2" name="Rectangle 11">
            <a:extLst>
              <a:ext uri="{FF2B5EF4-FFF2-40B4-BE49-F238E27FC236}">
                <a16:creationId xmlns:a16="http://schemas.microsoft.com/office/drawing/2014/main" id="{34C0330F-1D4F-4552-B799-615DD237B6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Bierstadt"/>
              <a:ea typeface="+mn-ea"/>
              <a:cs typeface="+mn-cs"/>
            </a:endParaRPr>
          </a:p>
        </p:txBody>
      </p:sp>
      <p:sp>
        <p:nvSpPr>
          <p:cNvPr id="2" name="Título 1">
            <a:extLst>
              <a:ext uri="{FF2B5EF4-FFF2-40B4-BE49-F238E27FC236}">
                <a16:creationId xmlns:a16="http://schemas.microsoft.com/office/drawing/2014/main" id="{907F36AB-D167-7959-0706-68BD869DB923}"/>
              </a:ext>
            </a:extLst>
          </p:cNvPr>
          <p:cNvSpPr>
            <a:spLocks noGrp="1"/>
          </p:cNvSpPr>
          <p:nvPr>
            <p:ph type="title"/>
          </p:nvPr>
        </p:nvSpPr>
        <p:spPr>
          <a:xfrm>
            <a:off x="521208" y="978408"/>
            <a:ext cx="4754880" cy="1463040"/>
          </a:xfrm>
        </p:spPr>
        <p:txBody>
          <a:bodyPr vert="horz" lIns="91440" tIns="45720" rIns="91440" bIns="45720" rtlCol="0" anchor="t">
            <a:normAutofit/>
          </a:bodyPr>
          <a:lstStyle/>
          <a:p>
            <a:pPr>
              <a:lnSpc>
                <a:spcPct val="90000"/>
              </a:lnSpc>
            </a:pPr>
            <a:r>
              <a:rPr lang="en-US" sz="3100" b="1" kern="1200">
                <a:solidFill>
                  <a:schemeClr val="tx1"/>
                </a:solidFill>
                <a:latin typeface="+mj-lt"/>
                <a:ea typeface="+mj-ea"/>
                <a:cs typeface="+mj-cs"/>
              </a:rPr>
              <a:t>Explicación clara de las diferencias entre LSTM y Transformer</a:t>
            </a:r>
          </a:p>
        </p:txBody>
      </p:sp>
      <p:sp>
        <p:nvSpPr>
          <p:cNvPr id="14" name="Rectangle 13">
            <a:extLst>
              <a:ext uri="{FF2B5EF4-FFF2-40B4-BE49-F238E27FC236}">
                <a16:creationId xmlns:a16="http://schemas.microsoft.com/office/drawing/2014/main" id="{92BE0106-0C20-465B-A1BE-0BAC2737B1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1" y="508090"/>
            <a:ext cx="4672966"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
        <p:nvSpPr>
          <p:cNvPr id="4" name="Marcador de contenido 3">
            <a:extLst>
              <a:ext uri="{FF2B5EF4-FFF2-40B4-BE49-F238E27FC236}">
                <a16:creationId xmlns:a16="http://schemas.microsoft.com/office/drawing/2014/main" id="{9891D33F-B327-D6B9-57A2-E7EF4724F354}"/>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21208" y="2578608"/>
            <a:ext cx="4672584" cy="3767328"/>
          </a:xfrm>
        </p:spPr>
        <p:txBody>
          <a:bodyPr>
            <a:normAutofit/>
          </a:bodyPr>
          <a:lstStyle/>
          <a:p>
            <a:pPr marL="0" indent="0">
              <a:spcBef>
                <a:spcPts val="2500"/>
              </a:spcBef>
              <a:buFont typeface="Arial" panose="020B0604020202020204" pitchFamily="34" charset="0"/>
              <a:buNone/>
            </a:pPr>
            <a:r>
              <a:rPr lang="es-MX" sz="1400" b="1"/>
              <a:t>Memoria a largo plazo en LSTM</a:t>
            </a:r>
          </a:p>
          <a:p>
            <a:pPr marL="0" lvl="1" indent="0">
              <a:buFont typeface="Arial" panose="020B0604020202020204" pitchFamily="34" charset="0"/>
              <a:buNone/>
            </a:pPr>
            <a:r>
              <a:rPr lang="es-MX" sz="1400"/>
              <a:t>LSTM es una red recurrente capaz de recordar información en secuencias largas con memoria a largo plazo.</a:t>
            </a:r>
          </a:p>
          <a:p>
            <a:pPr marL="0" indent="0">
              <a:spcBef>
                <a:spcPts val="2500"/>
              </a:spcBef>
              <a:buFont typeface="Arial" panose="020B0604020202020204" pitchFamily="34" charset="0"/>
              <a:buNone/>
            </a:pPr>
            <a:r>
              <a:rPr lang="es-MX" sz="1400" b="1"/>
              <a:t>Mecanismos de atención en Transformer</a:t>
            </a:r>
          </a:p>
          <a:p>
            <a:pPr marL="0" lvl="1" indent="0">
              <a:buFont typeface="Arial" panose="020B0604020202020204" pitchFamily="34" charset="0"/>
              <a:buNone/>
            </a:pPr>
            <a:r>
              <a:rPr lang="es-MX" sz="1400"/>
              <a:t>Transformer usa atención para procesar datos en paralelo y con mayor flexibilidad en secuencias.</a:t>
            </a:r>
          </a:p>
        </p:txBody>
      </p:sp>
      <p:pic>
        <p:nvPicPr>
          <p:cNvPr id="5" name="Marcador de contenido 4" descr="Comunicación y colaboración global que involucra intrincadamente cuerdas y llaves electrónicas a través de redes sociales de teléfonos inteligentes equipados con IA.">
            <a:extLst>
              <a:ext uri="{FF2B5EF4-FFF2-40B4-BE49-F238E27FC236}">
                <a16:creationId xmlns:a16="http://schemas.microsoft.com/office/drawing/2014/main" id="{94458687-3834-4EFF-9395-FDE33A7E0C27}"/>
              </a:ext>
            </a:extLst>
          </p:cNvPr>
          <p:cNvPicPr>
            <a:picLocks noGrp="1" noChangeAspect="1"/>
          </p:cNvPicPr>
          <p:nvPr>
            <p:ph sz="half" idx="1"/>
          </p:nvPr>
        </p:nvPicPr>
        <p:blipFill>
          <a:blip r:embed="rId3"/>
          <a:srcRect l="21277" r="13540" b="1"/>
          <a:stretch>
            <a:fillRect/>
          </a:stretch>
        </p:blipFill>
        <p:spPr>
          <a:xfrm>
            <a:off x="5958018" y="508090"/>
            <a:ext cx="5709726" cy="5846989"/>
          </a:xfrm>
          <a:prstGeom prst="rect">
            <a:avLst/>
          </a:prstGeom>
        </p:spPr>
      </p:pic>
    </p:spTree>
    <p:extLst>
      <p:ext uri="{BB962C8B-B14F-4D97-AF65-F5344CB8AC3E}">
        <p14:creationId xmlns:p14="http://schemas.microsoft.com/office/powerpoint/2010/main" val="37165300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653AE3C-AC4F-907C-B473-B9A30D2150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
        <p:nvSpPr>
          <p:cNvPr id="11" name="Rectangle 10">
            <a:extLst>
              <a:ext uri="{FF2B5EF4-FFF2-40B4-BE49-F238E27FC236}">
                <a16:creationId xmlns:a16="http://schemas.microsoft.com/office/drawing/2014/main" id="{DC81933E-93BD-38CE-3C98-D10B2844C5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1" y="508090"/>
            <a:ext cx="3412998"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
        <p:nvSpPr>
          <p:cNvPr id="13" name="Rectangle 12">
            <a:extLst>
              <a:ext uri="{FF2B5EF4-FFF2-40B4-BE49-F238E27FC236}">
                <a16:creationId xmlns:a16="http://schemas.microsoft.com/office/drawing/2014/main" id="{5B3B7A5C-39EE-77A0-28F9-DF51372312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611650"/>
            <a:ext cx="7031736"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
        <p:nvSpPr>
          <p:cNvPr id="2" name="Título 1">
            <a:extLst>
              <a:ext uri="{FF2B5EF4-FFF2-40B4-BE49-F238E27FC236}">
                <a16:creationId xmlns:a16="http://schemas.microsoft.com/office/drawing/2014/main" id="{3BE1F3BF-DA84-AD3B-B165-F7D476CFE8AE}"/>
              </a:ext>
            </a:extLst>
          </p:cNvPr>
          <p:cNvSpPr>
            <a:spLocks noGrp="1"/>
          </p:cNvSpPr>
          <p:nvPr>
            <p:ph type="title"/>
          </p:nvPr>
        </p:nvSpPr>
        <p:spPr>
          <a:xfrm>
            <a:off x="521208" y="978408"/>
            <a:ext cx="3410712" cy="5376672"/>
          </a:xfrm>
        </p:spPr>
        <p:txBody>
          <a:bodyPr>
            <a:normAutofit/>
          </a:bodyPr>
          <a:lstStyle/>
          <a:p>
            <a:r>
              <a:rPr lang="es-AR" sz="4000"/>
              <a:t>Resultados obtenidos: precisión y confiabilidad del modelo LSTM</a:t>
            </a:r>
          </a:p>
        </p:txBody>
      </p:sp>
      <p:graphicFrame>
        <p:nvGraphicFramePr>
          <p:cNvPr id="4" name="Marcador de contenido 4">
            <a:extLst>
              <a:ext uri="{FF2B5EF4-FFF2-40B4-BE49-F238E27FC236}">
                <a16:creationId xmlns:a16="http://schemas.microsoft.com/office/drawing/2014/main" id="{A7DCCF26-151D-4625-89A0-E05030E80CA9}"/>
              </a:ext>
            </a:extLst>
          </p:cNvPr>
          <p:cNvGraphicFramePr>
            <a:graphicFrameLocks noGrp="1"/>
          </p:cNvGraphicFramePr>
          <p:nvPr>
            <p:ph idx="1"/>
            <p:extLst>
              <p:ext uri="{D42A27DB-BD31-4B8C-83A1-F6EECF244321}">
                <p14:modId xmlns:p14="http://schemas.microsoft.com/office/powerpoint/2010/main" val="49798342"/>
              </p:ext>
              <p:ext uri="{E7BDC344-281C-4309-B0C6-D0EE65EED2A8}">
                <p202:designPr xmlns:p202="http://schemas.microsoft.com/office/powerpoint/2020/02/main">
                  <p202:designTagLst>
                    <p202:designTag name="ARCH:1:CLS" val="InformationBlock"/>
                    <p202:designTag name="ARCH:1:VSVAR" val="VisualTitledTextBox"/>
                  </p202:designTagLst>
                </p202:designPr>
              </p:ext>
            </p:extLst>
          </p:nvPr>
        </p:nvGraphicFramePr>
        <p:xfrm>
          <a:off x="4636008" y="1042416"/>
          <a:ext cx="7031736" cy="531266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48687803"/>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774A975B-A886-5202-0489-6965514A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2" name="Rectangle 11">
            <a:extLst>
              <a:ext uri="{FF2B5EF4-FFF2-40B4-BE49-F238E27FC236}">
                <a16:creationId xmlns:a16="http://schemas.microsoft.com/office/drawing/2014/main" id="{4C32CD27-7027-AB2B-38F1-71C08EB840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4AA5FAE7-933A-D19D-2B8C-53346A3DA209}"/>
              </a:ext>
            </a:extLst>
          </p:cNvPr>
          <p:cNvSpPr>
            <a:spLocks noGrp="1"/>
          </p:cNvSpPr>
          <p:nvPr>
            <p:ph type="title"/>
          </p:nvPr>
        </p:nvSpPr>
        <p:spPr>
          <a:xfrm>
            <a:off x="5431536" y="978408"/>
            <a:ext cx="6236208" cy="1463040"/>
          </a:xfrm>
        </p:spPr>
        <p:txBody>
          <a:bodyPr vert="horz" lIns="91440" tIns="45720" rIns="91440" bIns="45720" rtlCol="0" anchor="t">
            <a:normAutofit/>
          </a:bodyPr>
          <a:lstStyle/>
          <a:p>
            <a:pPr>
              <a:lnSpc>
                <a:spcPct val="90000"/>
              </a:lnSpc>
            </a:pPr>
            <a:r>
              <a:rPr lang="en-US" sz="3100" b="1" kern="1200">
                <a:solidFill>
                  <a:schemeClr val="tx1"/>
                </a:solidFill>
                <a:latin typeface="+mj-lt"/>
                <a:ea typeface="+mj-ea"/>
                <a:cs typeface="+mj-cs"/>
              </a:rPr>
              <a:t>Razones del desempeño superior de LSTM en este contexto</a:t>
            </a:r>
          </a:p>
        </p:txBody>
      </p:sp>
      <p:pic>
        <p:nvPicPr>
          <p:cNvPr id="5" name="Marcador de contenido 4" descr="Bandera de los Estados Federados de Micronesia en un código binario de computadora que cae desde la parte superior y se desvanece.">
            <a:extLst>
              <a:ext uri="{FF2B5EF4-FFF2-40B4-BE49-F238E27FC236}">
                <a16:creationId xmlns:a16="http://schemas.microsoft.com/office/drawing/2014/main" id="{4DAEB04B-46F8-4C77-9ED3-EAFAD978278F}"/>
              </a:ext>
            </a:extLst>
          </p:cNvPr>
          <p:cNvPicPr>
            <a:picLocks noGrp="1" noChangeAspect="1"/>
          </p:cNvPicPr>
          <p:nvPr>
            <p:ph sz="half" idx="1"/>
          </p:nvPr>
        </p:nvPicPr>
        <p:blipFill>
          <a:blip r:embed="rId3"/>
          <a:srcRect l="26516" r="35155" b="-1"/>
          <a:stretch>
            <a:fillRect/>
          </a:stretch>
        </p:blipFill>
        <p:spPr>
          <a:xfrm>
            <a:off x="517869" y="508091"/>
            <a:ext cx="4221911" cy="5837918"/>
          </a:xfrm>
          <a:prstGeom prst="rect">
            <a:avLst/>
          </a:prstGeom>
        </p:spPr>
      </p:pic>
      <p:sp>
        <p:nvSpPr>
          <p:cNvPr id="14" name="Freeform: Shape 13">
            <a:extLst>
              <a:ext uri="{FF2B5EF4-FFF2-40B4-BE49-F238E27FC236}">
                <a16:creationId xmlns:a16="http://schemas.microsoft.com/office/drawing/2014/main" id="{C6DD38CD-CFFE-4ABA-3DC8-01ED90559E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84611" y="508090"/>
            <a:ext cx="6186474" cy="149279"/>
          </a:xfrm>
          <a:custGeom>
            <a:avLst/>
            <a:gdLst>
              <a:gd name="connsiteX0" fmla="*/ 0 w 6090847"/>
              <a:gd name="connsiteY0" fmla="*/ 0 h 149279"/>
              <a:gd name="connsiteX1" fmla="*/ 6090847 w 6090847"/>
              <a:gd name="connsiteY1" fmla="*/ 0 h 149279"/>
              <a:gd name="connsiteX2" fmla="*/ 6090847 w 6090847"/>
              <a:gd name="connsiteY2" fmla="*/ 149279 h 149279"/>
              <a:gd name="connsiteX3" fmla="*/ 0 w 6090847"/>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6090847" h="149279">
                <a:moveTo>
                  <a:pt x="0" y="0"/>
                </a:moveTo>
                <a:lnTo>
                  <a:pt x="6090847" y="0"/>
                </a:lnTo>
                <a:lnTo>
                  <a:pt x="6090847"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Marcador de contenido 3">
            <a:extLst>
              <a:ext uri="{FF2B5EF4-FFF2-40B4-BE49-F238E27FC236}">
                <a16:creationId xmlns:a16="http://schemas.microsoft.com/office/drawing/2014/main" id="{40BEBF6F-C729-7034-384E-C43563A6BFA6}"/>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431536" y="2578608"/>
            <a:ext cx="6236208" cy="3767328"/>
          </a:xfrm>
        </p:spPr>
        <p:txBody>
          <a:bodyPr>
            <a:normAutofit/>
          </a:bodyPr>
          <a:lstStyle/>
          <a:p>
            <a:pPr marL="0" indent="0">
              <a:spcBef>
                <a:spcPts val="2500"/>
              </a:spcBef>
              <a:buFont typeface="Arial" panose="020B0604020202020204" pitchFamily="34" charset="0"/>
              <a:buNone/>
            </a:pPr>
            <a:r>
              <a:rPr lang="es-MX" sz="1400" b="1"/>
              <a:t>Datos secuenciales y temporales</a:t>
            </a:r>
          </a:p>
          <a:p>
            <a:pPr marL="0" lvl="1" indent="0">
              <a:buFont typeface="Arial" panose="020B0604020202020204" pitchFamily="34" charset="0"/>
              <a:buNone/>
            </a:pPr>
            <a:r>
              <a:rPr lang="es-MX" sz="1400"/>
              <a:t>Los datos de vibración tienen una estructura temporal que requiere análisis de secuencia para detectar patrones importantes.</a:t>
            </a:r>
          </a:p>
          <a:p>
            <a:pPr marL="0" indent="0">
              <a:spcBef>
                <a:spcPts val="2500"/>
              </a:spcBef>
              <a:buFont typeface="Arial" panose="020B0604020202020204" pitchFamily="34" charset="0"/>
              <a:buNone/>
            </a:pPr>
            <a:r>
              <a:rPr lang="es-MX" sz="1400" b="1"/>
              <a:t>Fortaleza de LSTM</a:t>
            </a:r>
          </a:p>
          <a:p>
            <a:pPr marL="0" lvl="1" indent="0">
              <a:buFont typeface="Arial" panose="020B0604020202020204" pitchFamily="34" charset="0"/>
              <a:buNone/>
            </a:pPr>
            <a:r>
              <a:rPr lang="es-MX" sz="1400"/>
              <a:t>LSTM captura dependencias a largo plazo en secuencias, mejorando la precisión en el análisis de datos temporales complejos.</a:t>
            </a:r>
          </a:p>
          <a:p>
            <a:pPr marL="0" indent="0">
              <a:spcBef>
                <a:spcPts val="2500"/>
              </a:spcBef>
              <a:buFont typeface="Arial" panose="020B0604020202020204" pitchFamily="34" charset="0"/>
              <a:buNone/>
            </a:pPr>
            <a:r>
              <a:rPr lang="es-MX" sz="1400" b="1"/>
              <a:t>Comparación con Transformer</a:t>
            </a:r>
          </a:p>
          <a:p>
            <a:pPr marL="0" lvl="1" indent="0">
              <a:buFont typeface="Arial" panose="020B0604020202020204" pitchFamily="34" charset="0"/>
              <a:buNone/>
            </a:pPr>
            <a:r>
              <a:rPr lang="es-MX" sz="1400"/>
              <a:t>LSTM supera a Transformer en este contexto por su capacidad para manejar eficazmente la naturaleza secuencial de los datos de vibración.</a:t>
            </a:r>
          </a:p>
        </p:txBody>
      </p:sp>
    </p:spTree>
    <p:extLst>
      <p:ext uri="{BB962C8B-B14F-4D97-AF65-F5344CB8AC3E}">
        <p14:creationId xmlns:p14="http://schemas.microsoft.com/office/powerpoint/2010/main" val="125827875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C7EFAAB5-34A3-C2FC-70BA-7720CC8ADB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
        <p:nvSpPr>
          <p:cNvPr id="2" name="Título 1">
            <a:extLst>
              <a:ext uri="{FF2B5EF4-FFF2-40B4-BE49-F238E27FC236}">
                <a16:creationId xmlns:a16="http://schemas.microsoft.com/office/drawing/2014/main" id="{334C2977-9985-43D1-9A8C-AE99698F258F}"/>
              </a:ext>
            </a:extLst>
          </p:cNvPr>
          <p:cNvSpPr>
            <a:spLocks noGrp="1"/>
          </p:cNvSpPr>
          <p:nvPr>
            <p:ph type="ctrTitle"/>
          </p:nvPr>
        </p:nvSpPr>
        <p:spPr>
          <a:xfrm>
            <a:off x="521208" y="1211766"/>
            <a:ext cx="7237052" cy="4727988"/>
          </a:xfrm>
        </p:spPr>
        <p:txBody>
          <a:bodyPr anchor="b">
            <a:normAutofit/>
          </a:bodyPr>
          <a:lstStyle/>
          <a:p>
            <a:r>
              <a:rPr lang="es-AR" sz="6800"/>
              <a:t>Valor estratégico y retorno de inversión para la planta</a:t>
            </a:r>
          </a:p>
        </p:txBody>
      </p:sp>
      <p:sp>
        <p:nvSpPr>
          <p:cNvPr id="9" name="Freeform: Shape 8">
            <a:extLst>
              <a:ext uri="{FF2B5EF4-FFF2-40B4-BE49-F238E27FC236}">
                <a16:creationId xmlns:a16="http://schemas.microsoft.com/office/drawing/2014/main" id="{A8A44BC8-2508-4575-75F6-0ED3F11E72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6208776"/>
            <a:ext cx="7269480"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Tree>
    <p:extLst>
      <p:ext uri="{BB962C8B-B14F-4D97-AF65-F5344CB8AC3E}">
        <p14:creationId xmlns:p14="http://schemas.microsoft.com/office/powerpoint/2010/main" val="399545375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774A975B-A886-5202-0489-6965514A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2" name="Rectangle 11">
            <a:extLst>
              <a:ext uri="{FF2B5EF4-FFF2-40B4-BE49-F238E27FC236}">
                <a16:creationId xmlns:a16="http://schemas.microsoft.com/office/drawing/2014/main" id="{9EE42DCE-4A4F-44C4-84E5-261B3BEEF1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5A4BA505-0224-A6E6-F2A1-F961B8D3028C}"/>
              </a:ext>
            </a:extLst>
          </p:cNvPr>
          <p:cNvSpPr>
            <a:spLocks noGrp="1"/>
          </p:cNvSpPr>
          <p:nvPr>
            <p:ph type="title"/>
          </p:nvPr>
        </p:nvSpPr>
        <p:spPr>
          <a:xfrm>
            <a:off x="521208" y="978408"/>
            <a:ext cx="6300216" cy="1463040"/>
          </a:xfrm>
        </p:spPr>
        <p:txBody>
          <a:bodyPr vert="horz" lIns="91440" tIns="45720" rIns="91440" bIns="45720" rtlCol="0" anchor="t">
            <a:normAutofit/>
          </a:bodyPr>
          <a:lstStyle/>
          <a:p>
            <a:pPr>
              <a:lnSpc>
                <a:spcPct val="90000"/>
              </a:lnSpc>
            </a:pPr>
            <a:r>
              <a:rPr lang="en-US" sz="3400" b="1" kern="1200">
                <a:solidFill>
                  <a:schemeClr val="tx1"/>
                </a:solidFill>
                <a:latin typeface="+mj-lt"/>
                <a:ea typeface="+mj-ea"/>
                <a:cs typeface="+mj-cs"/>
              </a:rPr>
              <a:t>Reducción de costos de mantenimiento y emergencias</a:t>
            </a:r>
          </a:p>
        </p:txBody>
      </p:sp>
      <p:sp>
        <p:nvSpPr>
          <p:cNvPr id="14" name="Rectangle 13">
            <a:extLst>
              <a:ext uri="{FF2B5EF4-FFF2-40B4-BE49-F238E27FC236}">
                <a16:creationId xmlns:a16="http://schemas.microsoft.com/office/drawing/2014/main" id="{887F59F2-5FBC-40CD-AD35-376AECE49E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6282982"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Marcador de contenido 3">
            <a:extLst>
              <a:ext uri="{FF2B5EF4-FFF2-40B4-BE49-F238E27FC236}">
                <a16:creationId xmlns:a16="http://schemas.microsoft.com/office/drawing/2014/main" id="{8C2A0406-2AF5-AC1D-716C-99D958BD59FD}"/>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21208" y="2578608"/>
            <a:ext cx="6300216" cy="3767328"/>
          </a:xfrm>
        </p:spPr>
        <p:txBody>
          <a:bodyPr>
            <a:normAutofit/>
          </a:bodyPr>
          <a:lstStyle/>
          <a:p>
            <a:pPr marL="0" indent="0">
              <a:spcBef>
                <a:spcPts val="2500"/>
              </a:spcBef>
              <a:buFont typeface="Arial" panose="020B0604020202020204" pitchFamily="34" charset="0"/>
              <a:buNone/>
            </a:pPr>
            <a:r>
              <a:rPr lang="es-MX" sz="1400" b="1"/>
              <a:t>Anticipación de fallas</a:t>
            </a:r>
          </a:p>
          <a:p>
            <a:pPr marL="0" lvl="1" indent="0">
              <a:buFont typeface="Arial" panose="020B0604020202020204" pitchFamily="34" charset="0"/>
              <a:buNone/>
            </a:pPr>
            <a:r>
              <a:rPr lang="es-MX" sz="1400"/>
              <a:t>Detectar posibles fallas con anticipación permite planificar acciones preventivas que evitan emergencias costosas.</a:t>
            </a:r>
          </a:p>
          <a:p>
            <a:pPr marL="0" indent="0">
              <a:spcBef>
                <a:spcPts val="2500"/>
              </a:spcBef>
              <a:buFont typeface="Arial" panose="020B0604020202020204" pitchFamily="34" charset="0"/>
              <a:buNone/>
            </a:pPr>
            <a:r>
              <a:rPr lang="es-MX" sz="1400" b="1"/>
              <a:t>Mantenimiento preventivo</a:t>
            </a:r>
          </a:p>
          <a:p>
            <a:pPr marL="0" lvl="1" indent="0">
              <a:buFont typeface="Arial" panose="020B0604020202020204" pitchFamily="34" charset="0"/>
              <a:buNone/>
            </a:pPr>
            <a:r>
              <a:rPr lang="es-MX" sz="1400"/>
              <a:t>Planificar mantenimientos basados en anticipación reduce la necesidad de reparaciones urgentes y mejora la eficiencia.</a:t>
            </a:r>
          </a:p>
          <a:p>
            <a:pPr marL="0" indent="0">
              <a:spcBef>
                <a:spcPts val="2500"/>
              </a:spcBef>
              <a:buFont typeface="Arial" panose="020B0604020202020204" pitchFamily="34" charset="0"/>
              <a:buNone/>
            </a:pPr>
            <a:r>
              <a:rPr lang="es-MX" sz="1400" b="1"/>
              <a:t>Reducción de costos</a:t>
            </a:r>
          </a:p>
          <a:p>
            <a:pPr marL="0" lvl="1" indent="0">
              <a:buFont typeface="Arial" panose="020B0604020202020204" pitchFamily="34" charset="0"/>
              <a:buNone/>
            </a:pPr>
            <a:r>
              <a:rPr lang="es-MX" sz="1400"/>
              <a:t>Disminuir reparaciones urgentes y daños graves reduce significativamente los costos de mantenimiento y prolonga la vida útil del equipo.</a:t>
            </a:r>
          </a:p>
        </p:txBody>
      </p:sp>
      <p:pic>
        <p:nvPicPr>
          <p:cNvPr id="5" name="Marcador de contenido 4" descr="Primer plano de un trabajador de la construcción con casco en la mano">
            <a:extLst>
              <a:ext uri="{FF2B5EF4-FFF2-40B4-BE49-F238E27FC236}">
                <a16:creationId xmlns:a16="http://schemas.microsoft.com/office/drawing/2014/main" id="{FB1C81BF-5485-4428-A2BB-C490FE93863D}"/>
              </a:ext>
            </a:extLst>
          </p:cNvPr>
          <p:cNvPicPr>
            <a:picLocks noGrp="1" noChangeAspect="1"/>
          </p:cNvPicPr>
          <p:nvPr>
            <p:ph sz="half" idx="1"/>
          </p:nvPr>
        </p:nvPicPr>
        <p:blipFill>
          <a:blip r:embed="rId3"/>
          <a:srcRect l="22307" r="21846" b="1"/>
          <a:stretch>
            <a:fillRect/>
          </a:stretch>
        </p:blipFill>
        <p:spPr>
          <a:xfrm>
            <a:off x="7586236" y="508090"/>
            <a:ext cx="4081805" cy="5846990"/>
          </a:xfrm>
          <a:prstGeom prst="rect">
            <a:avLst/>
          </a:prstGeom>
        </p:spPr>
      </p:pic>
    </p:spTree>
    <p:extLst>
      <p:ext uri="{BB962C8B-B14F-4D97-AF65-F5344CB8AC3E}">
        <p14:creationId xmlns:p14="http://schemas.microsoft.com/office/powerpoint/2010/main" val="24797256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774A975B-A886-5202-0489-6965514A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2" name="Rectangle 11">
            <a:extLst>
              <a:ext uri="{FF2B5EF4-FFF2-40B4-BE49-F238E27FC236}">
                <a16:creationId xmlns:a16="http://schemas.microsoft.com/office/drawing/2014/main" id="{9EE42DCE-4A4F-44C4-84E5-261B3BEEF1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3A823F14-F7A9-3A9C-019B-7FE29ABC43F4}"/>
              </a:ext>
            </a:extLst>
          </p:cNvPr>
          <p:cNvSpPr>
            <a:spLocks noGrp="1"/>
          </p:cNvSpPr>
          <p:nvPr>
            <p:ph type="title"/>
          </p:nvPr>
        </p:nvSpPr>
        <p:spPr>
          <a:xfrm>
            <a:off x="521208" y="978408"/>
            <a:ext cx="6300216" cy="1463040"/>
          </a:xfrm>
        </p:spPr>
        <p:txBody>
          <a:bodyPr vert="horz" lIns="91440" tIns="45720" rIns="91440" bIns="45720" rtlCol="0" anchor="t">
            <a:normAutofit/>
          </a:bodyPr>
          <a:lstStyle/>
          <a:p>
            <a:pPr>
              <a:lnSpc>
                <a:spcPct val="90000"/>
              </a:lnSpc>
            </a:pPr>
            <a:r>
              <a:rPr lang="en-US" sz="3100" b="1" kern="1200">
                <a:solidFill>
                  <a:schemeClr val="tx1"/>
                </a:solidFill>
                <a:latin typeface="+mj-lt"/>
                <a:ea typeface="+mj-ea"/>
                <a:cs typeface="+mj-cs"/>
              </a:rPr>
              <a:t>Incremento en la disponibilidad y eficiencia de la producción</a:t>
            </a:r>
          </a:p>
        </p:txBody>
      </p:sp>
      <p:sp>
        <p:nvSpPr>
          <p:cNvPr id="14" name="Rectangle 13">
            <a:extLst>
              <a:ext uri="{FF2B5EF4-FFF2-40B4-BE49-F238E27FC236}">
                <a16:creationId xmlns:a16="http://schemas.microsoft.com/office/drawing/2014/main" id="{887F59F2-5FBC-40CD-AD35-376AECE49E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6282982"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Marcador de contenido 3">
            <a:extLst>
              <a:ext uri="{FF2B5EF4-FFF2-40B4-BE49-F238E27FC236}">
                <a16:creationId xmlns:a16="http://schemas.microsoft.com/office/drawing/2014/main" id="{6D85E040-A0D0-542B-B8F9-441351A85EDB}"/>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21208" y="2578608"/>
            <a:ext cx="6300216" cy="3767328"/>
          </a:xfrm>
        </p:spPr>
        <p:txBody>
          <a:bodyPr>
            <a:normAutofit/>
          </a:bodyPr>
          <a:lstStyle/>
          <a:p>
            <a:pPr marL="0" indent="0">
              <a:spcBef>
                <a:spcPts val="2500"/>
              </a:spcBef>
              <a:buFont typeface="Arial" panose="020B0604020202020204" pitchFamily="34" charset="0"/>
              <a:buNone/>
            </a:pPr>
            <a:r>
              <a:rPr lang="es-MX" sz="1400" b="1"/>
              <a:t>Minimización de paradas no programadas</a:t>
            </a:r>
          </a:p>
          <a:p>
            <a:pPr marL="0" lvl="1" indent="0">
              <a:buFont typeface="Arial" panose="020B0604020202020204" pitchFamily="34" charset="0"/>
              <a:buNone/>
            </a:pPr>
            <a:r>
              <a:rPr lang="es-MX" sz="1400"/>
              <a:t>Reducir las interrupciones inesperadas aumenta la continuidad operativa de los compresores y la planta.</a:t>
            </a:r>
          </a:p>
          <a:p>
            <a:pPr marL="0" indent="0">
              <a:spcBef>
                <a:spcPts val="2500"/>
              </a:spcBef>
              <a:buFont typeface="Arial" panose="020B0604020202020204" pitchFamily="34" charset="0"/>
              <a:buNone/>
            </a:pPr>
            <a:r>
              <a:rPr lang="es-MX" sz="1400" b="1"/>
              <a:t>Maximización de la disponibilidad</a:t>
            </a:r>
          </a:p>
          <a:p>
            <a:pPr marL="0" lvl="1" indent="0">
              <a:buFont typeface="Arial" panose="020B0604020202020204" pitchFamily="34" charset="0"/>
              <a:buNone/>
            </a:pPr>
            <a:r>
              <a:rPr lang="es-MX" sz="1400"/>
              <a:t>La mayor disponibilidad de los equipos permite una producción más eficiente y confiable en la planta.</a:t>
            </a:r>
          </a:p>
          <a:p>
            <a:pPr marL="0" indent="0">
              <a:spcBef>
                <a:spcPts val="2500"/>
              </a:spcBef>
              <a:buFont typeface="Arial" panose="020B0604020202020204" pitchFamily="34" charset="0"/>
              <a:buNone/>
            </a:pPr>
            <a:r>
              <a:rPr lang="es-MX" sz="1400" b="1"/>
              <a:t>Mejora en eficiencia y capacidad</a:t>
            </a:r>
          </a:p>
          <a:p>
            <a:pPr marL="0" lvl="1" indent="0">
              <a:buFont typeface="Arial" panose="020B0604020202020204" pitchFamily="34" charset="0"/>
              <a:buNone/>
            </a:pPr>
            <a:r>
              <a:rPr lang="es-MX" sz="1400"/>
              <a:t>El aumento en disponibilidad mejora la eficiencia general y la capacidad productiva de la planta industrial.</a:t>
            </a:r>
          </a:p>
        </p:txBody>
      </p:sp>
      <p:pic>
        <p:nvPicPr>
          <p:cNvPr id="5" name="Marcador de contenido 4" descr="Bombas de agua en una gran central eléctrica">
            <a:extLst>
              <a:ext uri="{FF2B5EF4-FFF2-40B4-BE49-F238E27FC236}">
                <a16:creationId xmlns:a16="http://schemas.microsoft.com/office/drawing/2014/main" id="{ADD3A45F-D6FC-44CF-8478-74F251E5382C}"/>
              </a:ext>
            </a:extLst>
          </p:cNvPr>
          <p:cNvPicPr>
            <a:picLocks noGrp="1" noChangeAspect="1"/>
          </p:cNvPicPr>
          <p:nvPr>
            <p:ph sz="half" idx="1"/>
          </p:nvPr>
        </p:nvPicPr>
        <p:blipFill>
          <a:blip r:embed="rId3"/>
          <a:srcRect l="18294" r="35108" b="1"/>
          <a:stretch>
            <a:fillRect/>
          </a:stretch>
        </p:blipFill>
        <p:spPr>
          <a:xfrm>
            <a:off x="7586236" y="508090"/>
            <a:ext cx="4081805" cy="5846990"/>
          </a:xfrm>
          <a:prstGeom prst="rect">
            <a:avLst/>
          </a:prstGeom>
        </p:spPr>
      </p:pic>
    </p:spTree>
    <p:extLst>
      <p:ext uri="{BB962C8B-B14F-4D97-AF65-F5344CB8AC3E}">
        <p14:creationId xmlns:p14="http://schemas.microsoft.com/office/powerpoint/2010/main" val="38835069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774A975B-A886-5202-0489-6965514A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2" name="Rectangle 11">
            <a:extLst>
              <a:ext uri="{FF2B5EF4-FFF2-40B4-BE49-F238E27FC236}">
                <a16:creationId xmlns:a16="http://schemas.microsoft.com/office/drawing/2014/main" id="{0EC38958-9A69-239A-BA79-2AEC73345F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Bierstadt"/>
              <a:ea typeface="+mn-ea"/>
              <a:cs typeface="+mn-cs"/>
            </a:endParaRPr>
          </a:p>
        </p:txBody>
      </p:sp>
      <p:sp>
        <p:nvSpPr>
          <p:cNvPr id="2" name="Título 1">
            <a:extLst>
              <a:ext uri="{FF2B5EF4-FFF2-40B4-BE49-F238E27FC236}">
                <a16:creationId xmlns:a16="http://schemas.microsoft.com/office/drawing/2014/main" id="{2CA46C41-080A-8CD3-239E-E8C00CA22F43}"/>
              </a:ext>
            </a:extLst>
          </p:cNvPr>
          <p:cNvSpPr>
            <a:spLocks noGrp="1"/>
          </p:cNvSpPr>
          <p:nvPr>
            <p:ph type="title"/>
          </p:nvPr>
        </p:nvSpPr>
        <p:spPr>
          <a:xfrm>
            <a:off x="6995160" y="978408"/>
            <a:ext cx="4745736" cy="1463040"/>
          </a:xfrm>
        </p:spPr>
        <p:txBody>
          <a:bodyPr vert="horz" lIns="91440" tIns="45720" rIns="91440" bIns="45720" rtlCol="0" anchor="t">
            <a:normAutofit/>
          </a:bodyPr>
          <a:lstStyle/>
          <a:p>
            <a:pPr>
              <a:lnSpc>
                <a:spcPct val="90000"/>
              </a:lnSpc>
            </a:pPr>
            <a:r>
              <a:rPr lang="en-US" sz="3100" b="1" kern="1200">
                <a:solidFill>
                  <a:schemeClr val="tx1"/>
                </a:solidFill>
                <a:latin typeface="+mj-lt"/>
                <a:ea typeface="+mj-ea"/>
                <a:cs typeface="+mj-cs"/>
              </a:rPr>
              <a:t>Caso de negocio: potencial de ahorro y mejora competitiva</a:t>
            </a:r>
          </a:p>
        </p:txBody>
      </p:sp>
      <p:pic>
        <p:nvPicPr>
          <p:cNvPr id="5" name="Marcador de contenido 4" descr="Imagen de fábrica de una torre de enfriamiento con la línea de agua que conduce hacia y desde allí. Un conjunto de engranajes se mezclan con la imagen para aumentar el efecto de la industria.">
            <a:extLst>
              <a:ext uri="{FF2B5EF4-FFF2-40B4-BE49-F238E27FC236}">
                <a16:creationId xmlns:a16="http://schemas.microsoft.com/office/drawing/2014/main" id="{1BCC2173-9F1F-4960-8F26-D93461D65771}"/>
              </a:ext>
            </a:extLst>
          </p:cNvPr>
          <p:cNvPicPr>
            <a:picLocks noGrp="1" noChangeAspect="1"/>
          </p:cNvPicPr>
          <p:nvPr>
            <p:ph sz="half" idx="1"/>
          </p:nvPr>
        </p:nvPicPr>
        <p:blipFill>
          <a:blip r:embed="rId3"/>
          <a:srcRect l="12072" r="23277" b="-1"/>
          <a:stretch>
            <a:fillRect/>
          </a:stretch>
        </p:blipFill>
        <p:spPr>
          <a:xfrm>
            <a:off x="517868" y="508090"/>
            <a:ext cx="5705856" cy="5846990"/>
          </a:xfrm>
          <a:prstGeom prst="rect">
            <a:avLst/>
          </a:prstGeom>
        </p:spPr>
      </p:pic>
      <p:sp>
        <p:nvSpPr>
          <p:cNvPr id="14" name="Freeform: Shape 13">
            <a:extLst>
              <a:ext uri="{FF2B5EF4-FFF2-40B4-BE49-F238E27FC236}">
                <a16:creationId xmlns:a16="http://schemas.microsoft.com/office/drawing/2014/main" id="{6EC109E5-0396-8968-4F42-DFEC280363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16407" y="508090"/>
            <a:ext cx="4660733" cy="149279"/>
          </a:xfrm>
          <a:custGeom>
            <a:avLst/>
            <a:gdLst>
              <a:gd name="connsiteX0" fmla="*/ 0 w 6090847"/>
              <a:gd name="connsiteY0" fmla="*/ 0 h 149279"/>
              <a:gd name="connsiteX1" fmla="*/ 6090847 w 6090847"/>
              <a:gd name="connsiteY1" fmla="*/ 0 h 149279"/>
              <a:gd name="connsiteX2" fmla="*/ 6090847 w 6090847"/>
              <a:gd name="connsiteY2" fmla="*/ 149279 h 149279"/>
              <a:gd name="connsiteX3" fmla="*/ 0 w 6090847"/>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6090847" h="149279">
                <a:moveTo>
                  <a:pt x="0" y="0"/>
                </a:moveTo>
                <a:lnTo>
                  <a:pt x="6090847" y="0"/>
                </a:lnTo>
                <a:lnTo>
                  <a:pt x="6090847"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
        <p:nvSpPr>
          <p:cNvPr id="4" name="Marcador de contenido 3">
            <a:extLst>
              <a:ext uri="{FF2B5EF4-FFF2-40B4-BE49-F238E27FC236}">
                <a16:creationId xmlns:a16="http://schemas.microsoft.com/office/drawing/2014/main" id="{CA5AA4E7-DD82-B658-B640-A97B4FAEC536}"/>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995160" y="2578608"/>
            <a:ext cx="4672584" cy="3767328"/>
          </a:xfrm>
        </p:spPr>
        <p:txBody>
          <a:bodyPr>
            <a:normAutofit/>
          </a:bodyPr>
          <a:lstStyle/>
          <a:p>
            <a:pPr marL="0" indent="0">
              <a:spcBef>
                <a:spcPts val="2500"/>
              </a:spcBef>
              <a:buFont typeface="Arial" panose="020B0604020202020204" pitchFamily="34" charset="0"/>
              <a:buNone/>
            </a:pPr>
            <a:r>
              <a:rPr lang="es-MX" sz="1400" b="1"/>
              <a:t>Ahorro significativo</a:t>
            </a:r>
          </a:p>
          <a:p>
            <a:pPr marL="0" lvl="1" indent="0">
              <a:buFont typeface="Arial" panose="020B0604020202020204" pitchFamily="34" charset="0"/>
              <a:buNone/>
            </a:pPr>
            <a:r>
              <a:rPr lang="es-MX" sz="1400"/>
              <a:t>El proyecto genera ahorros importantes a mediano y largo plazo, optimizando recursos y costos operativos.</a:t>
            </a:r>
          </a:p>
          <a:p>
            <a:pPr marL="0" indent="0">
              <a:spcBef>
                <a:spcPts val="2500"/>
              </a:spcBef>
              <a:buFont typeface="Arial" panose="020B0604020202020204" pitchFamily="34" charset="0"/>
              <a:buNone/>
            </a:pPr>
            <a:r>
              <a:rPr lang="es-MX" sz="1400" b="1"/>
              <a:t>Mejora competitiva</a:t>
            </a:r>
          </a:p>
          <a:p>
            <a:pPr marL="0" lvl="1" indent="0">
              <a:buFont typeface="Arial" panose="020B0604020202020204" pitchFamily="34" charset="0"/>
              <a:buNone/>
            </a:pPr>
            <a:r>
              <a:rPr lang="es-MX" sz="1400"/>
              <a:t>La innovación tecnológica aplicada a las operaciones fortalece la posición competitiva de la planta en el mercado.</a:t>
            </a:r>
          </a:p>
        </p:txBody>
      </p:sp>
    </p:spTree>
    <p:extLst>
      <p:ext uri="{BB962C8B-B14F-4D97-AF65-F5344CB8AC3E}">
        <p14:creationId xmlns:p14="http://schemas.microsoft.com/office/powerpoint/2010/main" val="14116434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C7EFAAB5-34A3-C2FC-70BA-7720CC8ADB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
        <p:nvSpPr>
          <p:cNvPr id="2" name="Título 1">
            <a:extLst>
              <a:ext uri="{FF2B5EF4-FFF2-40B4-BE49-F238E27FC236}">
                <a16:creationId xmlns:a16="http://schemas.microsoft.com/office/drawing/2014/main" id="{1408D96C-92C9-8CF0-16E7-080373FE906D}"/>
              </a:ext>
            </a:extLst>
          </p:cNvPr>
          <p:cNvSpPr>
            <a:spLocks noGrp="1"/>
          </p:cNvSpPr>
          <p:nvPr>
            <p:ph type="ctrTitle"/>
          </p:nvPr>
        </p:nvSpPr>
        <p:spPr>
          <a:xfrm>
            <a:off x="521208" y="1211766"/>
            <a:ext cx="7237052" cy="4727988"/>
          </a:xfrm>
        </p:spPr>
        <p:txBody>
          <a:bodyPr anchor="b">
            <a:normAutofit/>
          </a:bodyPr>
          <a:lstStyle/>
          <a:p>
            <a:r>
              <a:rPr lang="es-AR" sz="6800"/>
              <a:t>Plan de implementación y siguientes pasos</a:t>
            </a:r>
          </a:p>
        </p:txBody>
      </p:sp>
      <p:sp>
        <p:nvSpPr>
          <p:cNvPr id="9" name="Freeform: Shape 8">
            <a:extLst>
              <a:ext uri="{FF2B5EF4-FFF2-40B4-BE49-F238E27FC236}">
                <a16:creationId xmlns:a16="http://schemas.microsoft.com/office/drawing/2014/main" id="{A8A44BC8-2508-4575-75F6-0ED3F11E72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6208776"/>
            <a:ext cx="7269480"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Tree>
    <p:extLst>
      <p:ext uri="{BB962C8B-B14F-4D97-AF65-F5344CB8AC3E}">
        <p14:creationId xmlns:p14="http://schemas.microsoft.com/office/powerpoint/2010/main" val="92899047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774A975B-A886-5202-0489-6965514A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2" name="Rectangle 11">
            <a:extLst>
              <a:ext uri="{FF2B5EF4-FFF2-40B4-BE49-F238E27FC236}">
                <a16:creationId xmlns:a16="http://schemas.microsoft.com/office/drawing/2014/main" id="{0EC38958-9A69-239A-BA79-2AEC73345F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Bierstadt"/>
              <a:ea typeface="+mn-ea"/>
              <a:cs typeface="+mn-cs"/>
            </a:endParaRPr>
          </a:p>
        </p:txBody>
      </p:sp>
      <p:sp>
        <p:nvSpPr>
          <p:cNvPr id="2" name="Título 1">
            <a:extLst>
              <a:ext uri="{FF2B5EF4-FFF2-40B4-BE49-F238E27FC236}">
                <a16:creationId xmlns:a16="http://schemas.microsoft.com/office/drawing/2014/main" id="{C9A74ABB-F1D1-1F17-F1C6-C091CE2B9CA2}"/>
              </a:ext>
            </a:extLst>
          </p:cNvPr>
          <p:cNvSpPr>
            <a:spLocks noGrp="1"/>
          </p:cNvSpPr>
          <p:nvPr>
            <p:ph type="title"/>
          </p:nvPr>
        </p:nvSpPr>
        <p:spPr>
          <a:xfrm>
            <a:off x="6995160" y="978408"/>
            <a:ext cx="4745736" cy="1463040"/>
          </a:xfrm>
        </p:spPr>
        <p:txBody>
          <a:bodyPr vert="horz" lIns="91440" tIns="45720" rIns="91440" bIns="45720" rtlCol="0" anchor="t">
            <a:normAutofit/>
          </a:bodyPr>
          <a:lstStyle/>
          <a:p>
            <a:r>
              <a:rPr lang="en-US" b="1" kern="1200">
                <a:solidFill>
                  <a:schemeClr val="tx1"/>
                </a:solidFill>
                <a:latin typeface="+mj-lt"/>
                <a:ea typeface="+mj-ea"/>
                <a:cs typeface="+mj-cs"/>
              </a:rPr>
              <a:t>Temas a Tratar</a:t>
            </a:r>
          </a:p>
        </p:txBody>
      </p:sp>
      <p:pic>
        <p:nvPicPr>
          <p:cNvPr id="5" name="Marcador de contenido 4" descr="Fábrica azul virtual. Estructura alámbrica 3D">
            <a:extLst>
              <a:ext uri="{FF2B5EF4-FFF2-40B4-BE49-F238E27FC236}">
                <a16:creationId xmlns:a16="http://schemas.microsoft.com/office/drawing/2014/main" id="{40178831-726F-4334-BF42-4188CA1702AD}"/>
              </a:ext>
            </a:extLst>
          </p:cNvPr>
          <p:cNvPicPr>
            <a:picLocks noGrp="1" noChangeAspect="1"/>
          </p:cNvPicPr>
          <p:nvPr>
            <p:ph sz="half" idx="1"/>
          </p:nvPr>
        </p:nvPicPr>
        <p:blipFill>
          <a:blip r:embed="rId3"/>
          <a:srcRect l="15046" r="11765"/>
          <a:stretch>
            <a:fillRect/>
          </a:stretch>
        </p:blipFill>
        <p:spPr>
          <a:xfrm>
            <a:off x="517868" y="508090"/>
            <a:ext cx="5705856" cy="5846990"/>
          </a:xfrm>
          <a:prstGeom prst="rect">
            <a:avLst/>
          </a:prstGeom>
        </p:spPr>
      </p:pic>
      <p:sp>
        <p:nvSpPr>
          <p:cNvPr id="14" name="Freeform: Shape 13">
            <a:extLst>
              <a:ext uri="{FF2B5EF4-FFF2-40B4-BE49-F238E27FC236}">
                <a16:creationId xmlns:a16="http://schemas.microsoft.com/office/drawing/2014/main" id="{6EC109E5-0396-8968-4F42-DFEC280363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16407" y="508090"/>
            <a:ext cx="4660733" cy="149279"/>
          </a:xfrm>
          <a:custGeom>
            <a:avLst/>
            <a:gdLst>
              <a:gd name="connsiteX0" fmla="*/ 0 w 6090847"/>
              <a:gd name="connsiteY0" fmla="*/ 0 h 149279"/>
              <a:gd name="connsiteX1" fmla="*/ 6090847 w 6090847"/>
              <a:gd name="connsiteY1" fmla="*/ 0 h 149279"/>
              <a:gd name="connsiteX2" fmla="*/ 6090847 w 6090847"/>
              <a:gd name="connsiteY2" fmla="*/ 149279 h 149279"/>
              <a:gd name="connsiteX3" fmla="*/ 0 w 6090847"/>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6090847" h="149279">
                <a:moveTo>
                  <a:pt x="0" y="0"/>
                </a:moveTo>
                <a:lnTo>
                  <a:pt x="6090847" y="0"/>
                </a:lnTo>
                <a:lnTo>
                  <a:pt x="6090847"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
        <p:nvSpPr>
          <p:cNvPr id="4" name="Marcador de contenido 3">
            <a:extLst>
              <a:ext uri="{FF2B5EF4-FFF2-40B4-BE49-F238E27FC236}">
                <a16:creationId xmlns:a16="http://schemas.microsoft.com/office/drawing/2014/main" id="{5DF118BC-77A4-3243-F7BF-163721CB184C}"/>
              </a:ext>
            </a:extLst>
          </p:cNvPr>
          <p:cNvSpPr>
            <a:spLocks noGrp="1"/>
          </p:cNvSpPr>
          <p:nvPr>
            <p:ph sz="half" idx="2"/>
            <p:extLst>
              <p:ext uri="{E7BDC344-281C-4309-B0C6-D0EE65EED2A8}">
                <p202:designPr xmlns:p202="http://schemas.microsoft.com/office/powerpoint/2020/02/main">
                  <p202:designTagLst>
                    <p202:designTag name="ARCH:1:CLS" val="BulletedText"/>
                  </p202:designTagLst>
                </p202:designPr>
              </p:ext>
            </p:extLst>
          </p:nvPr>
        </p:nvSpPr>
        <p:spPr>
          <a:xfrm>
            <a:off x="6995160" y="2578608"/>
            <a:ext cx="4672584" cy="3767328"/>
          </a:xfrm>
        </p:spPr>
        <p:txBody>
          <a:bodyPr vert="horz" lIns="91440" tIns="45720" rIns="91440" bIns="45720" rtlCol="0">
            <a:normAutofit/>
          </a:bodyPr>
          <a:lstStyle/>
          <a:p>
            <a:r>
              <a:rPr lang="en-US"/>
              <a:t>Situación actual: retos operativos en la planta de procesamiento de gas</a:t>
            </a:r>
          </a:p>
          <a:p>
            <a:r>
              <a:rPr lang="en-US"/>
              <a:t>Solución propuesta: modelo de IA para mantenimiento predictivo</a:t>
            </a:r>
          </a:p>
          <a:p>
            <a:r>
              <a:rPr lang="en-US"/>
              <a:t>Comparación de modelos de IA evaluados: LSTM vs. Transformer</a:t>
            </a:r>
          </a:p>
          <a:p>
            <a:r>
              <a:rPr lang="en-US"/>
              <a:t>Valor estratégico y retorno de inversión para la planta</a:t>
            </a:r>
          </a:p>
          <a:p>
            <a:r>
              <a:rPr lang="en-US"/>
              <a:t>Plan de implementación y siguientes pasos</a:t>
            </a:r>
          </a:p>
        </p:txBody>
      </p:sp>
    </p:spTree>
    <p:extLst>
      <p:ext uri="{BB962C8B-B14F-4D97-AF65-F5344CB8AC3E}">
        <p14:creationId xmlns:p14="http://schemas.microsoft.com/office/powerpoint/2010/main" val="19707425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774A975B-A886-5202-0489-6965514A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2" name="Rectangle 11">
            <a:extLst>
              <a:ext uri="{FF2B5EF4-FFF2-40B4-BE49-F238E27FC236}">
                <a16:creationId xmlns:a16="http://schemas.microsoft.com/office/drawing/2014/main" id="{9E10BDB4-64F2-477D-A03B-9F8352D5E0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336730A6-C452-4F27-5828-919558A98F6E}"/>
              </a:ext>
            </a:extLst>
          </p:cNvPr>
          <p:cNvSpPr>
            <a:spLocks noGrp="1"/>
          </p:cNvSpPr>
          <p:nvPr>
            <p:ph type="title"/>
          </p:nvPr>
        </p:nvSpPr>
        <p:spPr>
          <a:xfrm>
            <a:off x="521208" y="978408"/>
            <a:ext cx="5020056" cy="1664208"/>
          </a:xfrm>
        </p:spPr>
        <p:txBody>
          <a:bodyPr vert="horz" lIns="91440" tIns="45720" rIns="91440" bIns="45720" rtlCol="0" anchor="t">
            <a:normAutofit/>
          </a:bodyPr>
          <a:lstStyle/>
          <a:p>
            <a:pPr>
              <a:lnSpc>
                <a:spcPct val="90000"/>
              </a:lnSpc>
            </a:pPr>
            <a:r>
              <a:rPr lang="en-US" sz="3700" b="1" kern="1200">
                <a:solidFill>
                  <a:schemeClr val="tx1"/>
                </a:solidFill>
                <a:latin typeface="+mj-lt"/>
                <a:ea typeface="+mj-ea"/>
                <a:cs typeface="+mj-cs"/>
              </a:rPr>
              <a:t>Requerimientos para la adopción del modelo en la planta</a:t>
            </a:r>
          </a:p>
        </p:txBody>
      </p:sp>
      <p:sp>
        <p:nvSpPr>
          <p:cNvPr id="14" name="Rectangle 13">
            <a:extLst>
              <a:ext uri="{FF2B5EF4-FFF2-40B4-BE49-F238E27FC236}">
                <a16:creationId xmlns:a16="http://schemas.microsoft.com/office/drawing/2014/main" id="{B3367C65-B72C-202E-98A7-9B20F8F2F5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7" y="508090"/>
            <a:ext cx="5020056"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
        <p:nvSpPr>
          <p:cNvPr id="16" name="Rectangle 15">
            <a:extLst>
              <a:ext uri="{FF2B5EF4-FFF2-40B4-BE49-F238E27FC236}">
                <a16:creationId xmlns:a16="http://schemas.microsoft.com/office/drawing/2014/main" id="{AE558C32-DE71-E6B3-A032-D3EA9CB0FC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66463" y="611650"/>
            <a:ext cx="5504688"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pic>
        <p:nvPicPr>
          <p:cNvPr id="5" name="Marcador de contenido 4" descr="Ingenieros que usan tabletas en refinería">
            <a:extLst>
              <a:ext uri="{FF2B5EF4-FFF2-40B4-BE49-F238E27FC236}">
                <a16:creationId xmlns:a16="http://schemas.microsoft.com/office/drawing/2014/main" id="{A789DD39-06B3-4089-BF46-F9C0DA4D85E1}"/>
              </a:ext>
            </a:extLst>
          </p:cNvPr>
          <p:cNvPicPr>
            <a:picLocks noGrp="1" noChangeAspect="1"/>
          </p:cNvPicPr>
          <p:nvPr>
            <p:ph sz="half" idx="1"/>
          </p:nvPr>
        </p:nvPicPr>
        <p:blipFill>
          <a:blip r:embed="rId3"/>
          <a:srcRect r="5638" b="-3"/>
          <a:stretch>
            <a:fillRect/>
          </a:stretch>
        </p:blipFill>
        <p:spPr>
          <a:xfrm>
            <a:off x="517867" y="2834640"/>
            <a:ext cx="5020056" cy="3511296"/>
          </a:xfrm>
          <a:prstGeom prst="rect">
            <a:avLst/>
          </a:prstGeom>
        </p:spPr>
      </p:pic>
      <p:sp>
        <p:nvSpPr>
          <p:cNvPr id="4" name="Marcador de contenido 3">
            <a:extLst>
              <a:ext uri="{FF2B5EF4-FFF2-40B4-BE49-F238E27FC236}">
                <a16:creationId xmlns:a16="http://schemas.microsoft.com/office/drawing/2014/main" id="{78044814-DDFB-7405-EEC3-644C800F7023}"/>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163056" y="978408"/>
            <a:ext cx="5504688" cy="5367528"/>
          </a:xfrm>
        </p:spPr>
        <p:txBody>
          <a:bodyPr>
            <a:normAutofit/>
          </a:bodyPr>
          <a:lstStyle/>
          <a:p>
            <a:pPr marL="0" indent="0">
              <a:spcBef>
                <a:spcPts val="2500"/>
              </a:spcBef>
              <a:buFont typeface="Arial" panose="020B0604020202020204" pitchFamily="34" charset="0"/>
              <a:buNone/>
            </a:pPr>
            <a:r>
              <a:rPr lang="es-MX" sz="1400" b="1"/>
              <a:t>Integración de sistemas</a:t>
            </a:r>
          </a:p>
          <a:p>
            <a:pPr marL="0" lvl="1" indent="0">
              <a:buFont typeface="Arial" panose="020B0604020202020204" pitchFamily="34" charset="0"/>
              <a:buNone/>
            </a:pPr>
            <a:r>
              <a:rPr lang="es-MX" sz="1400"/>
              <a:t>Es esencial conectar diversos sistemas para garantizar la comunicación eficiente y el flujo de datos en la planta.</a:t>
            </a:r>
          </a:p>
          <a:p>
            <a:pPr marL="0" indent="0">
              <a:spcBef>
                <a:spcPts val="2500"/>
              </a:spcBef>
              <a:buFont typeface="Arial" panose="020B0604020202020204" pitchFamily="34" charset="0"/>
              <a:buNone/>
            </a:pPr>
            <a:r>
              <a:rPr lang="es-MX" sz="1400" b="1"/>
              <a:t>Capacitación del personal</a:t>
            </a:r>
          </a:p>
          <a:p>
            <a:pPr marL="0" lvl="1" indent="0">
              <a:buFont typeface="Arial" panose="020B0604020202020204" pitchFamily="34" charset="0"/>
              <a:buNone/>
            </a:pPr>
            <a:r>
              <a:rPr lang="es-MX" sz="1400"/>
              <a:t>El personal debe recibir entrenamiento adecuado para operar y supervisar el modelo de IA de manera efectiva.</a:t>
            </a:r>
          </a:p>
          <a:p>
            <a:pPr marL="0" indent="0">
              <a:spcBef>
                <a:spcPts val="2500"/>
              </a:spcBef>
              <a:buFont typeface="Arial" panose="020B0604020202020204" pitchFamily="34" charset="0"/>
              <a:buNone/>
            </a:pPr>
            <a:r>
              <a:rPr lang="es-MX" sz="1400" b="1"/>
              <a:t>Revisión de procesos</a:t>
            </a:r>
          </a:p>
          <a:p>
            <a:pPr marL="0" lvl="1" indent="0">
              <a:buFont typeface="Arial" panose="020B0604020202020204" pitchFamily="34" charset="0"/>
              <a:buNone/>
            </a:pPr>
            <a:r>
              <a:rPr lang="es-MX" sz="1400"/>
              <a:t>Analizar y optimizar los procesos existentes es crucial para la correcta implementación del modelo.</a:t>
            </a:r>
          </a:p>
          <a:p>
            <a:pPr marL="0" indent="0">
              <a:spcBef>
                <a:spcPts val="2500"/>
              </a:spcBef>
              <a:buFont typeface="Arial" panose="020B0604020202020204" pitchFamily="34" charset="0"/>
              <a:buNone/>
            </a:pPr>
            <a:r>
              <a:rPr lang="es-MX" sz="1400" b="1"/>
              <a:t>Aseguramiento de calidad de datos</a:t>
            </a:r>
          </a:p>
          <a:p>
            <a:pPr marL="0" lvl="1" indent="0">
              <a:buFont typeface="Arial" panose="020B0604020202020204" pitchFamily="34" charset="0"/>
              <a:buNone/>
            </a:pPr>
            <a:r>
              <a:rPr lang="es-MX" sz="1400"/>
              <a:t>Garantizar que los datos sean precisos y confiables es vital para el rendimiento del modelo de IA.</a:t>
            </a:r>
          </a:p>
        </p:txBody>
      </p:sp>
    </p:spTree>
    <p:extLst>
      <p:ext uri="{BB962C8B-B14F-4D97-AF65-F5344CB8AC3E}">
        <p14:creationId xmlns:p14="http://schemas.microsoft.com/office/powerpoint/2010/main" val="11873403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774A975B-A886-5202-0489-6965514A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2" name="Rectangle 11">
            <a:extLst>
              <a:ext uri="{FF2B5EF4-FFF2-40B4-BE49-F238E27FC236}">
                <a16:creationId xmlns:a16="http://schemas.microsoft.com/office/drawing/2014/main" id="{9E10BDB4-64F2-477D-A03B-9F8352D5E0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598D5564-5E66-9960-2D57-EC3D22F310B4}"/>
              </a:ext>
            </a:extLst>
          </p:cNvPr>
          <p:cNvSpPr>
            <a:spLocks noGrp="1"/>
          </p:cNvSpPr>
          <p:nvPr>
            <p:ph type="title"/>
          </p:nvPr>
        </p:nvSpPr>
        <p:spPr>
          <a:xfrm>
            <a:off x="521208" y="978408"/>
            <a:ext cx="5020056" cy="1664208"/>
          </a:xfrm>
        </p:spPr>
        <p:txBody>
          <a:bodyPr vert="horz" lIns="91440" tIns="45720" rIns="91440" bIns="45720" rtlCol="0" anchor="t">
            <a:normAutofit/>
          </a:bodyPr>
          <a:lstStyle/>
          <a:p>
            <a:pPr>
              <a:lnSpc>
                <a:spcPct val="90000"/>
              </a:lnSpc>
            </a:pPr>
            <a:r>
              <a:rPr lang="en-US" sz="3700" b="1" kern="1200">
                <a:solidFill>
                  <a:schemeClr val="tx1"/>
                </a:solidFill>
                <a:latin typeface="+mj-lt"/>
                <a:ea typeface="+mj-ea"/>
                <a:cs typeface="+mj-cs"/>
              </a:rPr>
              <a:t>Cronograma estimado y etapas principales del proyecto</a:t>
            </a:r>
          </a:p>
        </p:txBody>
      </p:sp>
      <p:sp>
        <p:nvSpPr>
          <p:cNvPr id="14" name="Rectangle 13">
            <a:extLst>
              <a:ext uri="{FF2B5EF4-FFF2-40B4-BE49-F238E27FC236}">
                <a16:creationId xmlns:a16="http://schemas.microsoft.com/office/drawing/2014/main" id="{B3367C65-B72C-202E-98A7-9B20F8F2F5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7" y="508090"/>
            <a:ext cx="5020056"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
        <p:nvSpPr>
          <p:cNvPr id="16" name="Rectangle 15">
            <a:extLst>
              <a:ext uri="{FF2B5EF4-FFF2-40B4-BE49-F238E27FC236}">
                <a16:creationId xmlns:a16="http://schemas.microsoft.com/office/drawing/2014/main" id="{AE558C32-DE71-E6B3-A032-D3EA9CB0FC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66463" y="611650"/>
            <a:ext cx="5504688"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pic>
        <p:nvPicPr>
          <p:cNvPr id="5" name="Marcador de contenido 4" descr="Antiguo puente ferroviario sobre el río Thompson a las afueras de Walhalla en Victoria">
            <a:extLst>
              <a:ext uri="{FF2B5EF4-FFF2-40B4-BE49-F238E27FC236}">
                <a16:creationId xmlns:a16="http://schemas.microsoft.com/office/drawing/2014/main" id="{5F491EA4-B9A5-4084-89DD-8E2870DE28BC}"/>
              </a:ext>
            </a:extLst>
          </p:cNvPr>
          <p:cNvPicPr>
            <a:picLocks noGrp="1" noChangeAspect="1"/>
          </p:cNvPicPr>
          <p:nvPr>
            <p:ph sz="half" idx="1"/>
          </p:nvPr>
        </p:nvPicPr>
        <p:blipFill>
          <a:blip r:embed="rId3"/>
          <a:srcRect r="4569" b="1"/>
          <a:stretch>
            <a:fillRect/>
          </a:stretch>
        </p:blipFill>
        <p:spPr>
          <a:xfrm>
            <a:off x="517867" y="2834640"/>
            <a:ext cx="5020056" cy="3511296"/>
          </a:xfrm>
          <a:prstGeom prst="rect">
            <a:avLst/>
          </a:prstGeom>
        </p:spPr>
      </p:pic>
      <p:sp>
        <p:nvSpPr>
          <p:cNvPr id="4" name="Marcador de contenido 3">
            <a:extLst>
              <a:ext uri="{FF2B5EF4-FFF2-40B4-BE49-F238E27FC236}">
                <a16:creationId xmlns:a16="http://schemas.microsoft.com/office/drawing/2014/main" id="{F5717E83-B816-2C1E-E637-1D6CA29392E9}"/>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163056" y="978408"/>
            <a:ext cx="5504688" cy="5367528"/>
          </a:xfrm>
        </p:spPr>
        <p:txBody>
          <a:bodyPr>
            <a:normAutofit/>
          </a:bodyPr>
          <a:lstStyle/>
          <a:p>
            <a:pPr marL="0" indent="0">
              <a:spcBef>
                <a:spcPts val="2500"/>
              </a:spcBef>
              <a:buFont typeface="Arial" panose="020B0604020202020204" pitchFamily="34" charset="0"/>
              <a:buNone/>
            </a:pPr>
            <a:r>
              <a:rPr lang="es-MX" sz="1400" b="1"/>
              <a:t>Fase de Validación</a:t>
            </a:r>
          </a:p>
          <a:p>
            <a:pPr marL="0" lvl="1" indent="0">
              <a:buFont typeface="Arial" panose="020B0604020202020204" pitchFamily="34" charset="0"/>
              <a:buNone/>
            </a:pPr>
            <a:r>
              <a:rPr lang="es-MX" sz="1400"/>
              <a:t>La fase inicial donde se comprueba la viabilidad del proyecto y se ajustan detalles importantes.</a:t>
            </a:r>
          </a:p>
          <a:p>
            <a:pPr marL="0" indent="0">
              <a:spcBef>
                <a:spcPts val="2500"/>
              </a:spcBef>
              <a:buFont typeface="Arial" panose="020B0604020202020204" pitchFamily="34" charset="0"/>
              <a:buNone/>
            </a:pPr>
            <a:r>
              <a:rPr lang="es-MX" sz="1400" b="1"/>
              <a:t>Implementación Piloto</a:t>
            </a:r>
          </a:p>
          <a:p>
            <a:pPr marL="0" lvl="1" indent="0">
              <a:buFont typeface="Arial" panose="020B0604020202020204" pitchFamily="34" charset="0"/>
              <a:buNone/>
            </a:pPr>
            <a:r>
              <a:rPr lang="es-MX" sz="1400"/>
              <a:t>Se realiza una prueba piloto para evaluar el funcionamiento antes del despliegue completo.</a:t>
            </a:r>
          </a:p>
          <a:p>
            <a:pPr marL="0" indent="0">
              <a:spcBef>
                <a:spcPts val="2500"/>
              </a:spcBef>
              <a:buFont typeface="Arial" panose="020B0604020202020204" pitchFamily="34" charset="0"/>
              <a:buNone/>
            </a:pPr>
            <a:r>
              <a:rPr lang="es-MX" sz="1400" b="1"/>
              <a:t>Despliegue Completo</a:t>
            </a:r>
          </a:p>
          <a:p>
            <a:pPr marL="0" lvl="1" indent="0">
              <a:buFont typeface="Arial" panose="020B0604020202020204" pitchFamily="34" charset="0"/>
              <a:buNone/>
            </a:pPr>
            <a:r>
              <a:rPr lang="es-MX" sz="1400"/>
              <a:t>Se extiende la implementación a todos los usuarios o áreas planificadas del proyecto.</a:t>
            </a:r>
          </a:p>
          <a:p>
            <a:pPr marL="0" indent="0">
              <a:spcBef>
                <a:spcPts val="2500"/>
              </a:spcBef>
              <a:buFont typeface="Arial" panose="020B0604020202020204" pitchFamily="34" charset="0"/>
              <a:buNone/>
            </a:pPr>
            <a:r>
              <a:rPr lang="es-MX" sz="1400" b="1"/>
              <a:t>Monitoreo Continuo</a:t>
            </a:r>
          </a:p>
          <a:p>
            <a:pPr marL="0" lvl="1" indent="0">
              <a:buFont typeface="Arial" panose="020B0604020202020204" pitchFamily="34" charset="0"/>
              <a:buNone/>
            </a:pPr>
            <a:r>
              <a:rPr lang="es-MX" sz="1400"/>
              <a:t>Supervisión constante para asegurar el correcto funcionamiento y detectar mejoras.</a:t>
            </a:r>
          </a:p>
        </p:txBody>
      </p:sp>
    </p:spTree>
    <p:extLst>
      <p:ext uri="{BB962C8B-B14F-4D97-AF65-F5344CB8AC3E}">
        <p14:creationId xmlns:p14="http://schemas.microsoft.com/office/powerpoint/2010/main" val="41766264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774A975B-A886-5202-0489-6965514A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2" name="Rectangle 11">
            <a:extLst>
              <a:ext uri="{FF2B5EF4-FFF2-40B4-BE49-F238E27FC236}">
                <a16:creationId xmlns:a16="http://schemas.microsoft.com/office/drawing/2014/main" id="{34C0330F-1D4F-4552-B799-615DD237B6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Bierstadt"/>
              <a:ea typeface="+mn-ea"/>
              <a:cs typeface="+mn-cs"/>
            </a:endParaRPr>
          </a:p>
        </p:txBody>
      </p:sp>
      <p:sp>
        <p:nvSpPr>
          <p:cNvPr id="2" name="Título 1">
            <a:extLst>
              <a:ext uri="{FF2B5EF4-FFF2-40B4-BE49-F238E27FC236}">
                <a16:creationId xmlns:a16="http://schemas.microsoft.com/office/drawing/2014/main" id="{EBAD4BEA-47C0-5DA3-8360-53DDAC66C23D}"/>
              </a:ext>
            </a:extLst>
          </p:cNvPr>
          <p:cNvSpPr>
            <a:spLocks noGrp="1"/>
          </p:cNvSpPr>
          <p:nvPr>
            <p:ph type="title"/>
          </p:nvPr>
        </p:nvSpPr>
        <p:spPr>
          <a:xfrm>
            <a:off x="521208" y="978408"/>
            <a:ext cx="4754880" cy="1463040"/>
          </a:xfrm>
        </p:spPr>
        <p:txBody>
          <a:bodyPr vert="horz" lIns="91440" tIns="45720" rIns="91440" bIns="45720" rtlCol="0" anchor="t">
            <a:normAutofit/>
          </a:bodyPr>
          <a:lstStyle/>
          <a:p>
            <a:pPr>
              <a:lnSpc>
                <a:spcPct val="90000"/>
              </a:lnSpc>
            </a:pPr>
            <a:r>
              <a:rPr lang="en-US" sz="3100" b="1" kern="1200">
                <a:solidFill>
                  <a:schemeClr val="tx1"/>
                </a:solidFill>
                <a:latin typeface="+mj-lt"/>
                <a:ea typeface="+mj-ea"/>
                <a:cs typeface="+mj-cs"/>
              </a:rPr>
              <a:t>Medición de resultados y optimización continua</a:t>
            </a:r>
          </a:p>
        </p:txBody>
      </p:sp>
      <p:sp>
        <p:nvSpPr>
          <p:cNvPr id="14" name="Rectangle 13">
            <a:extLst>
              <a:ext uri="{FF2B5EF4-FFF2-40B4-BE49-F238E27FC236}">
                <a16:creationId xmlns:a16="http://schemas.microsoft.com/office/drawing/2014/main" id="{92BE0106-0C20-465B-A1BE-0BAC2737B1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1" y="508090"/>
            <a:ext cx="4672966"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
        <p:nvSpPr>
          <p:cNvPr id="4" name="Marcador de contenido 3">
            <a:extLst>
              <a:ext uri="{FF2B5EF4-FFF2-40B4-BE49-F238E27FC236}">
                <a16:creationId xmlns:a16="http://schemas.microsoft.com/office/drawing/2014/main" id="{A74DE93B-552C-C9D0-0DB4-1EA8F2FD8C28}"/>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21208" y="2578608"/>
            <a:ext cx="4672584" cy="3767328"/>
          </a:xfrm>
        </p:spPr>
        <p:txBody>
          <a:bodyPr>
            <a:normAutofit/>
          </a:bodyPr>
          <a:lstStyle/>
          <a:p>
            <a:pPr marL="0" indent="0">
              <a:spcBef>
                <a:spcPts val="2500"/>
              </a:spcBef>
              <a:buFont typeface="Arial" panose="020B0604020202020204" pitchFamily="34" charset="0"/>
              <a:buNone/>
            </a:pPr>
            <a:r>
              <a:rPr lang="es-MX" sz="1400" b="1"/>
              <a:t>Indicadores clave de desempeño</a:t>
            </a:r>
          </a:p>
          <a:p>
            <a:pPr marL="0" lvl="1" indent="0">
              <a:buFont typeface="Arial" panose="020B0604020202020204" pitchFamily="34" charset="0"/>
              <a:buNone/>
            </a:pPr>
            <a:r>
              <a:rPr lang="es-MX" sz="1400"/>
              <a:t>Se definirán métricas específicas para evaluar el impacto del modelo de manera objetiva y continua.</a:t>
            </a:r>
          </a:p>
          <a:p>
            <a:pPr marL="0" indent="0">
              <a:spcBef>
                <a:spcPts val="2500"/>
              </a:spcBef>
              <a:buFont typeface="Arial" panose="020B0604020202020204" pitchFamily="34" charset="0"/>
              <a:buNone/>
            </a:pPr>
            <a:r>
              <a:rPr lang="es-MX" sz="1400" b="1"/>
              <a:t>Mecanismos de retroalimentación</a:t>
            </a:r>
          </a:p>
          <a:p>
            <a:pPr marL="0" lvl="1" indent="0">
              <a:buFont typeface="Arial" panose="020B0604020202020204" pitchFamily="34" charset="0"/>
              <a:buNone/>
            </a:pPr>
            <a:r>
              <a:rPr lang="es-MX" sz="1400"/>
              <a:t>Se implementarán sistemas que permitan recolectar comentarios y datos para mejorar el modelo en tiempo real.</a:t>
            </a:r>
          </a:p>
        </p:txBody>
      </p:sp>
      <p:pic>
        <p:nvPicPr>
          <p:cNvPr id="5" name="Marcador de contenido 4" descr="Un programa digital futurista de computadora con un sistema de control personal a través de una red, en el que la computadora usa la interfaz para interactuar con el usuario.">
            <a:extLst>
              <a:ext uri="{FF2B5EF4-FFF2-40B4-BE49-F238E27FC236}">
                <a16:creationId xmlns:a16="http://schemas.microsoft.com/office/drawing/2014/main" id="{5544EEEB-E1AB-4517-BE4A-11777B0995E7}"/>
              </a:ext>
            </a:extLst>
          </p:cNvPr>
          <p:cNvPicPr>
            <a:picLocks noGrp="1" noChangeAspect="1"/>
          </p:cNvPicPr>
          <p:nvPr>
            <p:ph sz="half" idx="1"/>
          </p:nvPr>
        </p:nvPicPr>
        <p:blipFill>
          <a:blip r:embed="rId3"/>
          <a:srcRect l="21100" r="27389" b="1"/>
          <a:stretch>
            <a:fillRect/>
          </a:stretch>
        </p:blipFill>
        <p:spPr>
          <a:xfrm>
            <a:off x="5958018" y="508090"/>
            <a:ext cx="5709726" cy="5846989"/>
          </a:xfrm>
          <a:prstGeom prst="rect">
            <a:avLst/>
          </a:prstGeom>
        </p:spPr>
      </p:pic>
    </p:spTree>
    <p:extLst>
      <p:ext uri="{BB962C8B-B14F-4D97-AF65-F5344CB8AC3E}">
        <p14:creationId xmlns:p14="http://schemas.microsoft.com/office/powerpoint/2010/main" val="7274068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EF92585-7A99-6108-9663-8C59032742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
        <p:nvSpPr>
          <p:cNvPr id="10" name="Freeform: Shape 9">
            <a:extLst>
              <a:ext uri="{FF2B5EF4-FFF2-40B4-BE49-F238E27FC236}">
                <a16:creationId xmlns:a16="http://schemas.microsoft.com/office/drawing/2014/main" id="{C6D5B03A-B780-A698-DFA9-C9932F22DD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3845" y="3079474"/>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
        <p:nvSpPr>
          <p:cNvPr id="2" name="Título 1">
            <a:extLst>
              <a:ext uri="{FF2B5EF4-FFF2-40B4-BE49-F238E27FC236}">
                <a16:creationId xmlns:a16="http://schemas.microsoft.com/office/drawing/2014/main" id="{787CD20A-C7CC-3433-379E-2A9DEE069F30}"/>
              </a:ext>
            </a:extLst>
          </p:cNvPr>
          <p:cNvSpPr>
            <a:spLocks noGrp="1"/>
          </p:cNvSpPr>
          <p:nvPr>
            <p:ph type="title"/>
          </p:nvPr>
        </p:nvSpPr>
        <p:spPr>
          <a:xfrm>
            <a:off x="521208" y="1325880"/>
            <a:ext cx="11155680" cy="1408176"/>
          </a:xfrm>
        </p:spPr>
        <p:txBody>
          <a:bodyPr anchor="b">
            <a:normAutofit/>
          </a:bodyPr>
          <a:lstStyle/>
          <a:p>
            <a:r>
              <a:rPr lang="es-AR" sz="6800"/>
              <a:t>Conclusión</a:t>
            </a:r>
          </a:p>
        </p:txBody>
      </p:sp>
      <p:graphicFrame>
        <p:nvGraphicFramePr>
          <p:cNvPr id="11" name="Marcador de contenido 2">
            <a:extLst>
              <a:ext uri="{FF2B5EF4-FFF2-40B4-BE49-F238E27FC236}">
                <a16:creationId xmlns:a16="http://schemas.microsoft.com/office/drawing/2014/main" id="{180A92A4-03D1-EF54-6168-F1A8DC8F9761}"/>
              </a:ext>
            </a:extLst>
          </p:cNvPr>
          <p:cNvGraphicFramePr>
            <a:graphicFrameLocks noGrp="1"/>
          </p:cNvGraphicFramePr>
          <p:nvPr>
            <p:ph idx="1"/>
            <p:extLst>
              <p:ext uri="{D42A27DB-BD31-4B8C-83A1-F6EECF244321}">
                <p14:modId xmlns:p14="http://schemas.microsoft.com/office/powerpoint/2010/main" val="150884306"/>
              </p:ext>
              <p:ext uri="{E7BDC344-281C-4309-B0C6-D0EE65EED2A8}">
                <p202:designPr xmlns:p202="http://schemas.microsoft.com/office/powerpoint/2020/02/main">
                  <p202:designTagLst>
                    <p202:designTag name="ARCH:1:CLS" val="InformationBlock"/>
                    <p202:designTag name="ARCH:1:VSVAR" val="TitledTextBox"/>
                  </p202:designTagLst>
                </p202:designPr>
              </p:ext>
            </p:extLst>
          </p:nvPr>
        </p:nvGraphicFramePr>
        <p:xfrm>
          <a:off x="521208" y="3785616"/>
          <a:ext cx="11155680" cy="24688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70091392"/>
      </p:ext>
    </p:extLst>
  </p:cSld>
  <p:clrMapOvr>
    <a:overrideClrMapping bg1="dk1" tx1="lt1" bg2="dk2" tx2="lt2" accent1="accent1" accent2="accent2" accent3="accent3" accent4="accent4" accent5="accent5" accent6="accent6" hlink="hlink" folHlink="folHlink"/>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C7EFAAB5-34A3-C2FC-70BA-7720CC8ADB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
        <p:nvSpPr>
          <p:cNvPr id="2" name="Título 1">
            <a:extLst>
              <a:ext uri="{FF2B5EF4-FFF2-40B4-BE49-F238E27FC236}">
                <a16:creationId xmlns:a16="http://schemas.microsoft.com/office/drawing/2014/main" id="{ABFB23D1-034D-85D0-C325-5837AEB16D0E}"/>
              </a:ext>
            </a:extLst>
          </p:cNvPr>
          <p:cNvSpPr>
            <a:spLocks noGrp="1"/>
          </p:cNvSpPr>
          <p:nvPr>
            <p:ph type="ctrTitle"/>
          </p:nvPr>
        </p:nvSpPr>
        <p:spPr>
          <a:xfrm>
            <a:off x="521208" y="1211766"/>
            <a:ext cx="7237052" cy="4727988"/>
          </a:xfrm>
        </p:spPr>
        <p:txBody>
          <a:bodyPr anchor="b">
            <a:normAutofit/>
          </a:bodyPr>
          <a:lstStyle/>
          <a:p>
            <a:pPr>
              <a:lnSpc>
                <a:spcPct val="90000"/>
              </a:lnSpc>
            </a:pPr>
            <a:r>
              <a:rPr lang="es-AR" sz="6300"/>
              <a:t>Situación actual: retos operativos en la planta de procesamiento de gas</a:t>
            </a:r>
          </a:p>
        </p:txBody>
      </p:sp>
      <p:sp>
        <p:nvSpPr>
          <p:cNvPr id="9" name="Freeform: Shape 8">
            <a:extLst>
              <a:ext uri="{FF2B5EF4-FFF2-40B4-BE49-F238E27FC236}">
                <a16:creationId xmlns:a16="http://schemas.microsoft.com/office/drawing/2014/main" id="{A8A44BC8-2508-4575-75F6-0ED3F11E72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6208776"/>
            <a:ext cx="7269480"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Tree>
    <p:extLst>
      <p:ext uri="{BB962C8B-B14F-4D97-AF65-F5344CB8AC3E}">
        <p14:creationId xmlns:p14="http://schemas.microsoft.com/office/powerpoint/2010/main" val="359935850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774A975B-A886-5202-0489-6965514A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2" name="Rectangle 11">
            <a:extLst>
              <a:ext uri="{FF2B5EF4-FFF2-40B4-BE49-F238E27FC236}">
                <a16:creationId xmlns:a16="http://schemas.microsoft.com/office/drawing/2014/main" id="{4C32CD27-7027-AB2B-38F1-71C08EB840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21106097-0A56-E2F1-528F-44D40E63AAB8}"/>
              </a:ext>
            </a:extLst>
          </p:cNvPr>
          <p:cNvSpPr>
            <a:spLocks noGrp="1"/>
          </p:cNvSpPr>
          <p:nvPr>
            <p:ph type="title"/>
          </p:nvPr>
        </p:nvSpPr>
        <p:spPr>
          <a:xfrm>
            <a:off x="5431536" y="978408"/>
            <a:ext cx="6236208" cy="1463040"/>
          </a:xfrm>
        </p:spPr>
        <p:txBody>
          <a:bodyPr vert="horz" lIns="91440" tIns="45720" rIns="91440" bIns="45720" rtlCol="0" anchor="t">
            <a:normAutofit/>
          </a:bodyPr>
          <a:lstStyle/>
          <a:p>
            <a:pPr>
              <a:lnSpc>
                <a:spcPct val="90000"/>
              </a:lnSpc>
            </a:pPr>
            <a:r>
              <a:rPr lang="en-US" sz="3400" b="1" kern="1200">
                <a:solidFill>
                  <a:schemeClr val="tx1"/>
                </a:solidFill>
                <a:latin typeface="+mj-lt"/>
                <a:ea typeface="+mj-ea"/>
                <a:cs typeface="+mj-cs"/>
              </a:rPr>
              <a:t>Impacto de las fallas inesperadas en rodamientos</a:t>
            </a:r>
          </a:p>
        </p:txBody>
      </p:sp>
      <p:pic>
        <p:nvPicPr>
          <p:cNvPr id="5" name="Marcador de contenido 4" descr="Fondo industrial, piezas de acero y hierro, pernos arandelas tornillos">
            <a:extLst>
              <a:ext uri="{FF2B5EF4-FFF2-40B4-BE49-F238E27FC236}">
                <a16:creationId xmlns:a16="http://schemas.microsoft.com/office/drawing/2014/main" id="{506E3318-BFF0-4522-B246-323D28E8386B}"/>
              </a:ext>
            </a:extLst>
          </p:cNvPr>
          <p:cNvPicPr>
            <a:picLocks noGrp="1" noChangeAspect="1"/>
          </p:cNvPicPr>
          <p:nvPr>
            <p:ph sz="half" idx="1"/>
          </p:nvPr>
        </p:nvPicPr>
        <p:blipFill>
          <a:blip r:embed="rId3"/>
          <a:srcRect l="23427" r="28481"/>
          <a:stretch>
            <a:fillRect/>
          </a:stretch>
        </p:blipFill>
        <p:spPr>
          <a:xfrm>
            <a:off x="517869" y="508091"/>
            <a:ext cx="4221911" cy="5837918"/>
          </a:xfrm>
          <a:prstGeom prst="rect">
            <a:avLst/>
          </a:prstGeom>
        </p:spPr>
      </p:pic>
      <p:sp>
        <p:nvSpPr>
          <p:cNvPr id="14" name="Freeform: Shape 13">
            <a:extLst>
              <a:ext uri="{FF2B5EF4-FFF2-40B4-BE49-F238E27FC236}">
                <a16:creationId xmlns:a16="http://schemas.microsoft.com/office/drawing/2014/main" id="{C6DD38CD-CFFE-4ABA-3DC8-01ED90559E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84611" y="508090"/>
            <a:ext cx="6186474" cy="149279"/>
          </a:xfrm>
          <a:custGeom>
            <a:avLst/>
            <a:gdLst>
              <a:gd name="connsiteX0" fmla="*/ 0 w 6090847"/>
              <a:gd name="connsiteY0" fmla="*/ 0 h 149279"/>
              <a:gd name="connsiteX1" fmla="*/ 6090847 w 6090847"/>
              <a:gd name="connsiteY1" fmla="*/ 0 h 149279"/>
              <a:gd name="connsiteX2" fmla="*/ 6090847 w 6090847"/>
              <a:gd name="connsiteY2" fmla="*/ 149279 h 149279"/>
              <a:gd name="connsiteX3" fmla="*/ 0 w 6090847"/>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6090847" h="149279">
                <a:moveTo>
                  <a:pt x="0" y="0"/>
                </a:moveTo>
                <a:lnTo>
                  <a:pt x="6090847" y="0"/>
                </a:lnTo>
                <a:lnTo>
                  <a:pt x="6090847"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Marcador de contenido 3">
            <a:extLst>
              <a:ext uri="{FF2B5EF4-FFF2-40B4-BE49-F238E27FC236}">
                <a16:creationId xmlns:a16="http://schemas.microsoft.com/office/drawing/2014/main" id="{46CC4816-02B7-AF1F-9B89-8023816ACD87}"/>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431536" y="2578608"/>
            <a:ext cx="6236208" cy="3767328"/>
          </a:xfrm>
        </p:spPr>
        <p:txBody>
          <a:bodyPr>
            <a:normAutofit/>
          </a:bodyPr>
          <a:lstStyle/>
          <a:p>
            <a:pPr marL="0" indent="0">
              <a:spcBef>
                <a:spcPts val="2500"/>
              </a:spcBef>
              <a:buFont typeface="Arial" panose="020B0604020202020204" pitchFamily="34" charset="0"/>
              <a:buNone/>
            </a:pPr>
            <a:r>
              <a:rPr lang="es-MX" sz="1400" b="1"/>
              <a:t>Interrupción operativa</a:t>
            </a:r>
          </a:p>
          <a:p>
            <a:pPr marL="0" lvl="1" indent="0">
              <a:buFont typeface="Arial" panose="020B0604020202020204" pitchFamily="34" charset="0"/>
              <a:buNone/>
            </a:pPr>
            <a:r>
              <a:rPr lang="es-MX" sz="1400"/>
              <a:t>Las fallas en rodamientos provocan paradas repentinas que afectan la continuidad de las operaciones industriales.</a:t>
            </a:r>
          </a:p>
          <a:p>
            <a:pPr marL="0" indent="0">
              <a:spcBef>
                <a:spcPts val="2500"/>
              </a:spcBef>
              <a:buFont typeface="Arial" panose="020B0604020202020204" pitchFamily="34" charset="0"/>
              <a:buNone/>
            </a:pPr>
            <a:r>
              <a:rPr lang="es-MX" sz="1400" b="1"/>
              <a:t>Riesgos de seguridad</a:t>
            </a:r>
          </a:p>
          <a:p>
            <a:pPr marL="0" lvl="1" indent="0">
              <a:buFont typeface="Arial" panose="020B0604020202020204" pitchFamily="34" charset="0"/>
              <a:buNone/>
            </a:pPr>
            <a:r>
              <a:rPr lang="es-MX" sz="1400"/>
              <a:t>Las fallas inesperadas generan condiciones peligrosas que pueden afectar la seguridad del personal y del equipo.</a:t>
            </a:r>
          </a:p>
          <a:p>
            <a:pPr marL="0" indent="0">
              <a:spcBef>
                <a:spcPts val="2500"/>
              </a:spcBef>
              <a:buFont typeface="Arial" panose="020B0604020202020204" pitchFamily="34" charset="0"/>
              <a:buNone/>
            </a:pPr>
            <a:r>
              <a:rPr lang="es-MX" sz="1400" b="1"/>
              <a:t>Impacto económico</a:t>
            </a:r>
          </a:p>
          <a:p>
            <a:pPr marL="0" lvl="1" indent="0">
              <a:buFont typeface="Arial" panose="020B0604020202020204" pitchFamily="34" charset="0"/>
              <a:buNone/>
            </a:pPr>
            <a:r>
              <a:rPr lang="es-MX" sz="1400"/>
              <a:t>Las daños en equipos y las paradas no planificadas resultan en pérdidas económicas significativas para la empresa.</a:t>
            </a:r>
          </a:p>
        </p:txBody>
      </p:sp>
    </p:spTree>
    <p:extLst>
      <p:ext uri="{BB962C8B-B14F-4D97-AF65-F5344CB8AC3E}">
        <p14:creationId xmlns:p14="http://schemas.microsoft.com/office/powerpoint/2010/main" val="8837754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653AE3C-AC4F-907C-B473-B9A30D2150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
        <p:nvSpPr>
          <p:cNvPr id="11" name="Rectangle 10">
            <a:extLst>
              <a:ext uri="{FF2B5EF4-FFF2-40B4-BE49-F238E27FC236}">
                <a16:creationId xmlns:a16="http://schemas.microsoft.com/office/drawing/2014/main" id="{DC81933E-93BD-38CE-3C98-D10B2844C5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1" y="508090"/>
            <a:ext cx="3412998"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
        <p:nvSpPr>
          <p:cNvPr id="13" name="Rectangle 12">
            <a:extLst>
              <a:ext uri="{FF2B5EF4-FFF2-40B4-BE49-F238E27FC236}">
                <a16:creationId xmlns:a16="http://schemas.microsoft.com/office/drawing/2014/main" id="{5B3B7A5C-39EE-77A0-28F9-DF51372312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611650"/>
            <a:ext cx="7031736"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
        <p:nvSpPr>
          <p:cNvPr id="2" name="Título 1">
            <a:extLst>
              <a:ext uri="{FF2B5EF4-FFF2-40B4-BE49-F238E27FC236}">
                <a16:creationId xmlns:a16="http://schemas.microsoft.com/office/drawing/2014/main" id="{76C5B01B-599B-C19D-064D-8F2488882046}"/>
              </a:ext>
            </a:extLst>
          </p:cNvPr>
          <p:cNvSpPr>
            <a:spLocks noGrp="1"/>
          </p:cNvSpPr>
          <p:nvPr>
            <p:ph type="title"/>
          </p:nvPr>
        </p:nvSpPr>
        <p:spPr>
          <a:xfrm>
            <a:off x="521208" y="978408"/>
            <a:ext cx="3410712" cy="5376672"/>
          </a:xfrm>
        </p:spPr>
        <p:txBody>
          <a:bodyPr>
            <a:normAutofit/>
          </a:bodyPr>
          <a:lstStyle/>
          <a:p>
            <a:r>
              <a:rPr lang="es-AR" sz="4000"/>
              <a:t>Costos asociados a paradas de producción no planificadas</a:t>
            </a:r>
          </a:p>
        </p:txBody>
      </p:sp>
      <p:graphicFrame>
        <p:nvGraphicFramePr>
          <p:cNvPr id="4" name="Marcador de contenido 4">
            <a:extLst>
              <a:ext uri="{FF2B5EF4-FFF2-40B4-BE49-F238E27FC236}">
                <a16:creationId xmlns:a16="http://schemas.microsoft.com/office/drawing/2014/main" id="{7A7A5619-2597-4806-9E72-53E30D4A92FA}"/>
              </a:ext>
            </a:extLst>
          </p:cNvPr>
          <p:cNvGraphicFramePr>
            <a:graphicFrameLocks noGrp="1"/>
          </p:cNvGraphicFramePr>
          <p:nvPr>
            <p:ph idx="1"/>
            <p:extLst>
              <p:ext uri="{D42A27DB-BD31-4B8C-83A1-F6EECF244321}">
                <p14:modId xmlns:p14="http://schemas.microsoft.com/office/powerpoint/2010/main" val="4169793329"/>
              </p:ext>
              <p:ext uri="{E7BDC344-281C-4309-B0C6-D0EE65EED2A8}">
                <p202:designPr xmlns:p202="http://schemas.microsoft.com/office/powerpoint/2020/02/main">
                  <p202:designTagLst>
                    <p202:designTag name="ARCH:1:CLS" val="InformationBlock"/>
                    <p202:designTag name="ARCH:1:VSVAR" val="VisualTitledTextBox"/>
                  </p202:designTagLst>
                </p202:designPr>
              </p:ext>
            </p:extLst>
          </p:nvPr>
        </p:nvGraphicFramePr>
        <p:xfrm>
          <a:off x="4636008" y="1042416"/>
          <a:ext cx="7031736" cy="531266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198170954"/>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774A975B-A886-5202-0489-6965514A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2" name="Rectangle 11">
            <a:extLst>
              <a:ext uri="{FF2B5EF4-FFF2-40B4-BE49-F238E27FC236}">
                <a16:creationId xmlns:a16="http://schemas.microsoft.com/office/drawing/2014/main" id="{4C32CD27-7027-AB2B-38F1-71C08EB840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64B65A93-A254-2B9D-C8B0-E5A1E4D3CD36}"/>
              </a:ext>
            </a:extLst>
          </p:cNvPr>
          <p:cNvSpPr>
            <a:spLocks noGrp="1"/>
          </p:cNvSpPr>
          <p:nvPr>
            <p:ph type="title"/>
          </p:nvPr>
        </p:nvSpPr>
        <p:spPr>
          <a:xfrm>
            <a:off x="5431536" y="978408"/>
            <a:ext cx="6236208" cy="1463040"/>
          </a:xfrm>
        </p:spPr>
        <p:txBody>
          <a:bodyPr vert="horz" lIns="91440" tIns="45720" rIns="91440" bIns="45720" rtlCol="0" anchor="t">
            <a:normAutofit/>
          </a:bodyPr>
          <a:lstStyle/>
          <a:p>
            <a:pPr>
              <a:lnSpc>
                <a:spcPct val="90000"/>
              </a:lnSpc>
            </a:pPr>
            <a:r>
              <a:rPr lang="en-US" sz="3100" b="1" kern="1200">
                <a:solidFill>
                  <a:schemeClr val="tx1"/>
                </a:solidFill>
                <a:latin typeface="+mj-lt"/>
                <a:ea typeface="+mj-ea"/>
                <a:cs typeface="+mj-cs"/>
              </a:rPr>
              <a:t>Necesidad de soluciones preventivas para maximizar la productividad</a:t>
            </a:r>
          </a:p>
        </p:txBody>
      </p:sp>
      <p:pic>
        <p:nvPicPr>
          <p:cNvPr id="5" name="Marcador de contenido 4" descr="Dos hombres celebrando en una fábrica">
            <a:extLst>
              <a:ext uri="{FF2B5EF4-FFF2-40B4-BE49-F238E27FC236}">
                <a16:creationId xmlns:a16="http://schemas.microsoft.com/office/drawing/2014/main" id="{62581D64-F116-4181-AAC5-007C6DD82E72}"/>
              </a:ext>
            </a:extLst>
          </p:cNvPr>
          <p:cNvPicPr>
            <a:picLocks noGrp="1" noChangeAspect="1"/>
          </p:cNvPicPr>
          <p:nvPr>
            <p:ph sz="half" idx="1"/>
          </p:nvPr>
        </p:nvPicPr>
        <p:blipFill>
          <a:blip r:embed="rId3"/>
          <a:srcRect l="31113" r="20615" b="1"/>
          <a:stretch>
            <a:fillRect/>
          </a:stretch>
        </p:blipFill>
        <p:spPr>
          <a:xfrm>
            <a:off x="517869" y="508091"/>
            <a:ext cx="4221911" cy="5837918"/>
          </a:xfrm>
          <a:prstGeom prst="rect">
            <a:avLst/>
          </a:prstGeom>
        </p:spPr>
      </p:pic>
      <p:sp>
        <p:nvSpPr>
          <p:cNvPr id="14" name="Freeform: Shape 13">
            <a:extLst>
              <a:ext uri="{FF2B5EF4-FFF2-40B4-BE49-F238E27FC236}">
                <a16:creationId xmlns:a16="http://schemas.microsoft.com/office/drawing/2014/main" id="{C6DD38CD-CFFE-4ABA-3DC8-01ED90559E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84611" y="508090"/>
            <a:ext cx="6186474" cy="149279"/>
          </a:xfrm>
          <a:custGeom>
            <a:avLst/>
            <a:gdLst>
              <a:gd name="connsiteX0" fmla="*/ 0 w 6090847"/>
              <a:gd name="connsiteY0" fmla="*/ 0 h 149279"/>
              <a:gd name="connsiteX1" fmla="*/ 6090847 w 6090847"/>
              <a:gd name="connsiteY1" fmla="*/ 0 h 149279"/>
              <a:gd name="connsiteX2" fmla="*/ 6090847 w 6090847"/>
              <a:gd name="connsiteY2" fmla="*/ 149279 h 149279"/>
              <a:gd name="connsiteX3" fmla="*/ 0 w 6090847"/>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6090847" h="149279">
                <a:moveTo>
                  <a:pt x="0" y="0"/>
                </a:moveTo>
                <a:lnTo>
                  <a:pt x="6090847" y="0"/>
                </a:lnTo>
                <a:lnTo>
                  <a:pt x="6090847"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Marcador de contenido 3">
            <a:extLst>
              <a:ext uri="{FF2B5EF4-FFF2-40B4-BE49-F238E27FC236}">
                <a16:creationId xmlns:a16="http://schemas.microsoft.com/office/drawing/2014/main" id="{447973D6-C5C1-D3D8-573C-3E197BB1FC23}"/>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431536" y="2578608"/>
            <a:ext cx="6236208" cy="3767328"/>
          </a:xfrm>
        </p:spPr>
        <p:txBody>
          <a:bodyPr>
            <a:normAutofit/>
          </a:bodyPr>
          <a:lstStyle/>
          <a:p>
            <a:pPr marL="0" indent="0">
              <a:spcBef>
                <a:spcPts val="2500"/>
              </a:spcBef>
              <a:buFont typeface="Arial" panose="020B0604020202020204" pitchFamily="34" charset="0"/>
              <a:buNone/>
            </a:pPr>
            <a:r>
              <a:rPr lang="es-MX" sz="1400" b="1"/>
              <a:t>Evitar interrupciones</a:t>
            </a:r>
          </a:p>
          <a:p>
            <a:pPr marL="0" lvl="1" indent="0">
              <a:buFont typeface="Arial" panose="020B0604020202020204" pitchFamily="34" charset="0"/>
              <a:buNone/>
            </a:pPr>
            <a:r>
              <a:rPr lang="es-MX" sz="1400"/>
              <a:t>Las soluciones preventivas permiten anticipar fallas, reduciendo interrupciones en procesos productivos y mejorando la continuidad operativa.</a:t>
            </a:r>
          </a:p>
          <a:p>
            <a:pPr marL="0" indent="0">
              <a:spcBef>
                <a:spcPts val="2500"/>
              </a:spcBef>
              <a:buFont typeface="Arial" panose="020B0604020202020204" pitchFamily="34" charset="0"/>
              <a:buNone/>
            </a:pPr>
            <a:r>
              <a:rPr lang="es-MX" sz="1400" b="1"/>
              <a:t>Reducir costos elevados</a:t>
            </a:r>
          </a:p>
          <a:p>
            <a:pPr marL="0" lvl="1" indent="0">
              <a:buFont typeface="Arial" panose="020B0604020202020204" pitchFamily="34" charset="0"/>
              <a:buNone/>
            </a:pPr>
            <a:r>
              <a:rPr lang="es-MX" sz="1400"/>
              <a:t>Implementar mantenimiento preventivo ayuda a minimizar costos inesperados por reparaciones emergentes y paradas no planificadas.</a:t>
            </a:r>
          </a:p>
          <a:p>
            <a:pPr marL="0" indent="0">
              <a:spcBef>
                <a:spcPts val="2500"/>
              </a:spcBef>
              <a:buFont typeface="Arial" panose="020B0604020202020204" pitchFamily="34" charset="0"/>
              <a:buNone/>
            </a:pPr>
            <a:r>
              <a:rPr lang="es-MX" sz="1400" b="1"/>
              <a:t>Planificación eficiente</a:t>
            </a:r>
          </a:p>
          <a:p>
            <a:pPr marL="0" lvl="1" indent="0">
              <a:buFont typeface="Arial" panose="020B0604020202020204" pitchFamily="34" charset="0"/>
              <a:buNone/>
            </a:pPr>
            <a:r>
              <a:rPr lang="es-MX" sz="1400"/>
              <a:t>Estrategias preventivas permiten planificar mantenimientos de manera eficiente, optimizando recursos y tiempos de trabajo.</a:t>
            </a:r>
          </a:p>
        </p:txBody>
      </p:sp>
    </p:spTree>
    <p:extLst>
      <p:ext uri="{BB962C8B-B14F-4D97-AF65-F5344CB8AC3E}">
        <p14:creationId xmlns:p14="http://schemas.microsoft.com/office/powerpoint/2010/main" val="147660040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C7EFAAB5-34A3-C2FC-70BA-7720CC8ADB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
        <p:nvSpPr>
          <p:cNvPr id="2" name="Título 1">
            <a:extLst>
              <a:ext uri="{FF2B5EF4-FFF2-40B4-BE49-F238E27FC236}">
                <a16:creationId xmlns:a16="http://schemas.microsoft.com/office/drawing/2014/main" id="{4A65B8FA-DF73-74C6-788A-ABF757C95717}"/>
              </a:ext>
            </a:extLst>
          </p:cNvPr>
          <p:cNvSpPr>
            <a:spLocks noGrp="1"/>
          </p:cNvSpPr>
          <p:nvPr>
            <p:ph type="ctrTitle"/>
          </p:nvPr>
        </p:nvSpPr>
        <p:spPr>
          <a:xfrm>
            <a:off x="521208" y="1211766"/>
            <a:ext cx="7237052" cy="4727988"/>
          </a:xfrm>
        </p:spPr>
        <p:txBody>
          <a:bodyPr anchor="b">
            <a:normAutofit/>
          </a:bodyPr>
          <a:lstStyle/>
          <a:p>
            <a:pPr>
              <a:lnSpc>
                <a:spcPct val="90000"/>
              </a:lnSpc>
            </a:pPr>
            <a:r>
              <a:rPr lang="es-AR" sz="6300"/>
              <a:t>Solución propuesta: modelo de IA para mantenimiento predictivo</a:t>
            </a:r>
          </a:p>
        </p:txBody>
      </p:sp>
      <p:sp>
        <p:nvSpPr>
          <p:cNvPr id="9" name="Freeform: Shape 8">
            <a:extLst>
              <a:ext uri="{FF2B5EF4-FFF2-40B4-BE49-F238E27FC236}">
                <a16:creationId xmlns:a16="http://schemas.microsoft.com/office/drawing/2014/main" id="{A8A44BC8-2508-4575-75F6-0ED3F11E72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6208776"/>
            <a:ext cx="7269480"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Tree>
    <p:extLst>
      <p:ext uri="{BB962C8B-B14F-4D97-AF65-F5344CB8AC3E}">
        <p14:creationId xmlns:p14="http://schemas.microsoft.com/office/powerpoint/2010/main" val="361917377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774A975B-A886-5202-0489-6965514A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2" name="Rectangle 11">
            <a:extLst>
              <a:ext uri="{FF2B5EF4-FFF2-40B4-BE49-F238E27FC236}">
                <a16:creationId xmlns:a16="http://schemas.microsoft.com/office/drawing/2014/main" id="{4C32CD27-7027-AB2B-38F1-71C08EB840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93C7BFC6-15B5-6D59-86A3-10707443F868}"/>
              </a:ext>
            </a:extLst>
          </p:cNvPr>
          <p:cNvSpPr>
            <a:spLocks noGrp="1"/>
          </p:cNvSpPr>
          <p:nvPr>
            <p:ph type="title"/>
          </p:nvPr>
        </p:nvSpPr>
        <p:spPr>
          <a:xfrm>
            <a:off x="5431536" y="978408"/>
            <a:ext cx="6236208" cy="1463040"/>
          </a:xfrm>
        </p:spPr>
        <p:txBody>
          <a:bodyPr vert="horz" lIns="91440" tIns="45720" rIns="91440" bIns="45720" rtlCol="0" anchor="t">
            <a:normAutofit/>
          </a:bodyPr>
          <a:lstStyle/>
          <a:p>
            <a:pPr>
              <a:lnSpc>
                <a:spcPct val="90000"/>
              </a:lnSpc>
            </a:pPr>
            <a:r>
              <a:rPr lang="en-US" sz="3100" b="1" kern="1200">
                <a:solidFill>
                  <a:schemeClr val="tx1"/>
                </a:solidFill>
                <a:latin typeface="+mj-lt"/>
                <a:ea typeface="+mj-ea"/>
                <a:cs typeface="+mj-cs"/>
              </a:rPr>
              <a:t>Descripción sencilla de cómo funciona el mantenimiento predictivo</a:t>
            </a:r>
          </a:p>
        </p:txBody>
      </p:sp>
      <p:pic>
        <p:nvPicPr>
          <p:cNvPr id="5" name="Marcador de contenido 4" descr="La pantalla de la computadora de fábrica muestra información gráfica del rendimiento del sistema">
            <a:extLst>
              <a:ext uri="{FF2B5EF4-FFF2-40B4-BE49-F238E27FC236}">
                <a16:creationId xmlns:a16="http://schemas.microsoft.com/office/drawing/2014/main" id="{A3152E24-6BF8-4E1E-92B2-FAF7517D4DEF}"/>
              </a:ext>
            </a:extLst>
          </p:cNvPr>
          <p:cNvPicPr>
            <a:picLocks noGrp="1" noChangeAspect="1"/>
          </p:cNvPicPr>
          <p:nvPr>
            <p:ph sz="half" idx="1"/>
          </p:nvPr>
        </p:nvPicPr>
        <p:blipFill>
          <a:blip r:embed="rId3"/>
          <a:srcRect l="13802" r="37926" b="1"/>
          <a:stretch>
            <a:fillRect/>
          </a:stretch>
        </p:blipFill>
        <p:spPr>
          <a:xfrm>
            <a:off x="517869" y="508091"/>
            <a:ext cx="4221911" cy="5837918"/>
          </a:xfrm>
          <a:prstGeom prst="rect">
            <a:avLst/>
          </a:prstGeom>
        </p:spPr>
      </p:pic>
      <p:sp>
        <p:nvSpPr>
          <p:cNvPr id="14" name="Freeform: Shape 13">
            <a:extLst>
              <a:ext uri="{FF2B5EF4-FFF2-40B4-BE49-F238E27FC236}">
                <a16:creationId xmlns:a16="http://schemas.microsoft.com/office/drawing/2014/main" id="{C6DD38CD-CFFE-4ABA-3DC8-01ED90559E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84611" y="508090"/>
            <a:ext cx="6186474" cy="149279"/>
          </a:xfrm>
          <a:custGeom>
            <a:avLst/>
            <a:gdLst>
              <a:gd name="connsiteX0" fmla="*/ 0 w 6090847"/>
              <a:gd name="connsiteY0" fmla="*/ 0 h 149279"/>
              <a:gd name="connsiteX1" fmla="*/ 6090847 w 6090847"/>
              <a:gd name="connsiteY1" fmla="*/ 0 h 149279"/>
              <a:gd name="connsiteX2" fmla="*/ 6090847 w 6090847"/>
              <a:gd name="connsiteY2" fmla="*/ 149279 h 149279"/>
              <a:gd name="connsiteX3" fmla="*/ 0 w 6090847"/>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6090847" h="149279">
                <a:moveTo>
                  <a:pt x="0" y="0"/>
                </a:moveTo>
                <a:lnTo>
                  <a:pt x="6090847" y="0"/>
                </a:lnTo>
                <a:lnTo>
                  <a:pt x="6090847"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Marcador de contenido 3">
            <a:extLst>
              <a:ext uri="{FF2B5EF4-FFF2-40B4-BE49-F238E27FC236}">
                <a16:creationId xmlns:a16="http://schemas.microsoft.com/office/drawing/2014/main" id="{3A1BF099-20AA-8F83-7661-5411D99DD6BD}"/>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431536" y="2578608"/>
            <a:ext cx="6236208" cy="3767328"/>
          </a:xfrm>
        </p:spPr>
        <p:txBody>
          <a:bodyPr>
            <a:normAutofit/>
          </a:bodyPr>
          <a:lstStyle/>
          <a:p>
            <a:pPr marL="0" indent="0">
              <a:spcBef>
                <a:spcPts val="2500"/>
              </a:spcBef>
              <a:buFont typeface="Arial" panose="020B0604020202020204" pitchFamily="34" charset="0"/>
              <a:buNone/>
            </a:pPr>
            <a:r>
              <a:rPr lang="es-MX" sz="1400" b="1"/>
              <a:t>Análisis de datos en tiempo real</a:t>
            </a:r>
          </a:p>
          <a:p>
            <a:pPr marL="0" lvl="1" indent="0">
              <a:buFont typeface="Arial" panose="020B0604020202020204" pitchFamily="34" charset="0"/>
              <a:buNone/>
            </a:pPr>
            <a:r>
              <a:rPr lang="es-MX" sz="1400"/>
              <a:t>Se monitorean continuamente los datos de sensores para detectar cambios que pueden indicar fallos inminentes.</a:t>
            </a:r>
          </a:p>
          <a:p>
            <a:pPr marL="0" indent="0">
              <a:spcBef>
                <a:spcPts val="2500"/>
              </a:spcBef>
              <a:buFont typeface="Arial" panose="020B0604020202020204" pitchFamily="34" charset="0"/>
              <a:buNone/>
            </a:pPr>
            <a:r>
              <a:rPr lang="es-MX" sz="1400" b="1"/>
              <a:t>Detección de patrones de fallo</a:t>
            </a:r>
          </a:p>
          <a:p>
            <a:pPr marL="0" lvl="1" indent="0">
              <a:buFont typeface="Arial" panose="020B0604020202020204" pitchFamily="34" charset="0"/>
              <a:buNone/>
            </a:pPr>
            <a:r>
              <a:rPr lang="es-MX" sz="1400"/>
              <a:t>El sistema identifica patrones específicos que sugieren la posibilidad de una avería futura.</a:t>
            </a:r>
          </a:p>
          <a:p>
            <a:pPr marL="0" indent="0">
              <a:spcBef>
                <a:spcPts val="2500"/>
              </a:spcBef>
              <a:buFont typeface="Arial" panose="020B0604020202020204" pitchFamily="34" charset="0"/>
              <a:buNone/>
            </a:pPr>
            <a:r>
              <a:rPr lang="es-MX" sz="1400" b="1"/>
              <a:t>Prevención de averías críticas</a:t>
            </a:r>
          </a:p>
          <a:p>
            <a:pPr marL="0" lvl="1" indent="0">
              <a:buFont typeface="Arial" panose="020B0604020202020204" pitchFamily="34" charset="0"/>
              <a:buNone/>
            </a:pPr>
            <a:r>
              <a:rPr lang="es-MX" sz="1400"/>
              <a:t>Se actúa antes de que ocurra una falla grave para evitar paradas no planificadas y costos elevados.</a:t>
            </a:r>
          </a:p>
        </p:txBody>
      </p:sp>
    </p:spTree>
    <p:extLst>
      <p:ext uri="{BB962C8B-B14F-4D97-AF65-F5344CB8AC3E}">
        <p14:creationId xmlns:p14="http://schemas.microsoft.com/office/powerpoint/2010/main" val="874765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774A975B-A886-5202-0489-6965514A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2" name="Rectangle 11">
            <a:extLst>
              <a:ext uri="{FF2B5EF4-FFF2-40B4-BE49-F238E27FC236}">
                <a16:creationId xmlns:a16="http://schemas.microsoft.com/office/drawing/2014/main" id="{34C0330F-1D4F-4552-B799-615DD237B6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Bierstadt"/>
              <a:ea typeface="+mn-ea"/>
              <a:cs typeface="+mn-cs"/>
            </a:endParaRPr>
          </a:p>
        </p:txBody>
      </p:sp>
      <p:sp>
        <p:nvSpPr>
          <p:cNvPr id="2" name="Título 1">
            <a:extLst>
              <a:ext uri="{FF2B5EF4-FFF2-40B4-BE49-F238E27FC236}">
                <a16:creationId xmlns:a16="http://schemas.microsoft.com/office/drawing/2014/main" id="{47AD26DE-603C-9E81-F4A7-18E66D4C60C1}"/>
              </a:ext>
            </a:extLst>
          </p:cNvPr>
          <p:cNvSpPr>
            <a:spLocks noGrp="1"/>
          </p:cNvSpPr>
          <p:nvPr>
            <p:ph type="title"/>
          </p:nvPr>
        </p:nvSpPr>
        <p:spPr>
          <a:xfrm>
            <a:off x="521208" y="978408"/>
            <a:ext cx="4754880" cy="1463040"/>
          </a:xfrm>
        </p:spPr>
        <p:txBody>
          <a:bodyPr vert="horz" lIns="91440" tIns="45720" rIns="91440" bIns="45720" rtlCol="0" anchor="t">
            <a:normAutofit/>
          </a:bodyPr>
          <a:lstStyle/>
          <a:p>
            <a:pPr>
              <a:lnSpc>
                <a:spcPct val="90000"/>
              </a:lnSpc>
            </a:pPr>
            <a:r>
              <a:rPr lang="en-US" sz="3100" b="1" kern="1200">
                <a:solidFill>
                  <a:schemeClr val="tx1"/>
                </a:solidFill>
                <a:latin typeface="+mj-lt"/>
                <a:ea typeface="+mj-ea"/>
                <a:cs typeface="+mj-cs"/>
              </a:rPr>
              <a:t>Uso de datos de vibración que ya se recopilan</a:t>
            </a:r>
          </a:p>
        </p:txBody>
      </p:sp>
      <p:sp>
        <p:nvSpPr>
          <p:cNvPr id="14" name="Rectangle 13">
            <a:extLst>
              <a:ext uri="{FF2B5EF4-FFF2-40B4-BE49-F238E27FC236}">
                <a16:creationId xmlns:a16="http://schemas.microsoft.com/office/drawing/2014/main" id="{92BE0106-0C20-465B-A1BE-0BAC2737B1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1" y="508090"/>
            <a:ext cx="4672966"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
        <p:nvSpPr>
          <p:cNvPr id="4" name="Marcador de contenido 3">
            <a:extLst>
              <a:ext uri="{FF2B5EF4-FFF2-40B4-BE49-F238E27FC236}">
                <a16:creationId xmlns:a16="http://schemas.microsoft.com/office/drawing/2014/main" id="{C42AE8F4-43FA-7761-FF8F-E9EFFACCED09}"/>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21208" y="2578608"/>
            <a:ext cx="4672584" cy="3767328"/>
          </a:xfrm>
        </p:spPr>
        <p:txBody>
          <a:bodyPr>
            <a:normAutofit/>
          </a:bodyPr>
          <a:lstStyle/>
          <a:p>
            <a:pPr marL="0" indent="0">
              <a:spcBef>
                <a:spcPts val="2500"/>
              </a:spcBef>
              <a:buFont typeface="Arial" panose="020B0604020202020204" pitchFamily="34" charset="0"/>
              <a:buNone/>
            </a:pPr>
            <a:r>
              <a:rPr lang="es-MX" sz="1400" b="1"/>
              <a:t>Datos existentes de vibración</a:t>
            </a:r>
          </a:p>
          <a:p>
            <a:pPr marL="0" lvl="1" indent="0">
              <a:buFont typeface="Arial" panose="020B0604020202020204" pitchFamily="34" charset="0"/>
              <a:buNone/>
            </a:pPr>
            <a:r>
              <a:rPr lang="es-MX" sz="1400"/>
              <a:t>Se utilizan los datos de vibración ya registrados por la planta para optimizar recursos sin costos extra en instrumentación.</a:t>
            </a:r>
          </a:p>
          <a:p>
            <a:pPr marL="0" indent="0">
              <a:spcBef>
                <a:spcPts val="2500"/>
              </a:spcBef>
              <a:buFont typeface="Arial" panose="020B0604020202020204" pitchFamily="34" charset="0"/>
              <a:buNone/>
            </a:pPr>
            <a:r>
              <a:rPr lang="es-MX" sz="1400" b="1"/>
              <a:t>Integración en sistemas actuales</a:t>
            </a:r>
          </a:p>
          <a:p>
            <a:pPr marL="0" lvl="1" indent="0">
              <a:buFont typeface="Arial" panose="020B0604020202020204" pitchFamily="34" charset="0"/>
              <a:buNone/>
            </a:pPr>
            <a:r>
              <a:rPr lang="es-MX" sz="1400"/>
              <a:t>El modelo se integra fácilmente en sistemas existentes gracias al uso de datos ya disponibles de vibración.</a:t>
            </a:r>
          </a:p>
        </p:txBody>
      </p:sp>
      <p:pic>
        <p:nvPicPr>
          <p:cNvPr id="5" name="Marcador de contenido 4" descr="Planta de fabricación.">
            <a:extLst>
              <a:ext uri="{FF2B5EF4-FFF2-40B4-BE49-F238E27FC236}">
                <a16:creationId xmlns:a16="http://schemas.microsoft.com/office/drawing/2014/main" id="{E4DD19C3-C2A5-4F5D-BF87-B16793B445C6}"/>
              </a:ext>
            </a:extLst>
          </p:cNvPr>
          <p:cNvPicPr>
            <a:picLocks noGrp="1" noChangeAspect="1"/>
          </p:cNvPicPr>
          <p:nvPr>
            <p:ph sz="half" idx="1"/>
          </p:nvPr>
        </p:nvPicPr>
        <p:blipFill>
          <a:blip r:embed="rId3"/>
          <a:srcRect l="4337" r="30481" b="1"/>
          <a:stretch>
            <a:fillRect/>
          </a:stretch>
        </p:blipFill>
        <p:spPr>
          <a:xfrm>
            <a:off x="5958018" y="508090"/>
            <a:ext cx="5709726" cy="5846989"/>
          </a:xfrm>
          <a:prstGeom prst="rect">
            <a:avLst/>
          </a:prstGeom>
        </p:spPr>
      </p:pic>
    </p:spTree>
    <p:extLst>
      <p:ext uri="{BB962C8B-B14F-4D97-AF65-F5344CB8AC3E}">
        <p14:creationId xmlns:p14="http://schemas.microsoft.com/office/powerpoint/2010/main" val="28015541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theme/theme1.xml><?xml version="1.0" encoding="utf-8"?>
<a:theme xmlns:a="http://schemas.openxmlformats.org/drawingml/2006/main" name="GestaltVTI">
  <a:themeElements>
    <a:clrScheme name="Gestalt">
      <a:dk1>
        <a:srgbClr val="000000"/>
      </a:dk1>
      <a:lt1>
        <a:sysClr val="window" lastClr="FFFFFF"/>
      </a:lt1>
      <a:dk2>
        <a:srgbClr val="262626"/>
      </a:dk2>
      <a:lt2>
        <a:srgbClr val="F7F7F7"/>
      </a:lt2>
      <a:accent1>
        <a:srgbClr val="EBA000"/>
      </a:accent1>
      <a:accent2>
        <a:srgbClr val="00BAC8"/>
      </a:accent2>
      <a:accent3>
        <a:srgbClr val="E64823"/>
      </a:accent3>
      <a:accent4>
        <a:srgbClr val="4D5AFF"/>
      </a:accent4>
      <a:accent5>
        <a:srgbClr val="FE5D21"/>
      </a:accent5>
      <a:accent6>
        <a:srgbClr val="00C777"/>
      </a:accent6>
      <a:hlink>
        <a:srgbClr val="2998E3"/>
      </a:hlink>
      <a:folHlink>
        <a:srgbClr val="939393"/>
      </a:folHlink>
    </a:clrScheme>
    <a:fontScheme name="Gestalt">
      <a:majorFont>
        <a:latin typeface="Bierstadt"/>
        <a:ea typeface=""/>
        <a:cs typeface=""/>
      </a:majorFont>
      <a:minorFont>
        <a:latin typeface="Bierstad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GestaltVTI" id="{4F87C71D-53D1-4B71-BF97-FD0EA4B25665}" vid="{A110AFC4-8D8A-4C02-8885-7BA370B379B5}"/>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34</TotalTime>
  <Words>2145</Words>
  <Application>Microsoft Office PowerPoint</Application>
  <PresentationFormat>Panorámica</PresentationFormat>
  <Paragraphs>167</Paragraphs>
  <Slides>23</Slides>
  <Notes>23</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23</vt:i4>
      </vt:variant>
    </vt:vector>
  </HeadingPairs>
  <TitlesOfParts>
    <vt:vector size="27" baseType="lpstr">
      <vt:lpstr>Aptos</vt:lpstr>
      <vt:lpstr>Arial</vt:lpstr>
      <vt:lpstr>Bierstadt</vt:lpstr>
      <vt:lpstr>GestaltVTI</vt:lpstr>
      <vt:lpstr>Propuesta de Implementación de IA para Mantenimiento Predictivo en Rodamientos de Compresores de Gas</vt:lpstr>
      <vt:lpstr>Temas a Tratar</vt:lpstr>
      <vt:lpstr>Situación actual: retos operativos en la planta de procesamiento de gas</vt:lpstr>
      <vt:lpstr>Impacto de las fallas inesperadas en rodamientos</vt:lpstr>
      <vt:lpstr>Costos asociados a paradas de producción no planificadas</vt:lpstr>
      <vt:lpstr>Necesidad de soluciones preventivas para maximizar la productividad</vt:lpstr>
      <vt:lpstr>Solución propuesta: modelo de IA para mantenimiento predictivo</vt:lpstr>
      <vt:lpstr>Descripción sencilla de cómo funciona el mantenimiento predictivo</vt:lpstr>
      <vt:lpstr>Uso de datos de vibración que ya se recopilan</vt:lpstr>
      <vt:lpstr>Beneficios tangibles para la operación y la gestión financiera</vt:lpstr>
      <vt:lpstr>Comparación de modelos de IA evaluados: LSTM vs. Transformer</vt:lpstr>
      <vt:lpstr>Explicación clara de las diferencias entre LSTM y Transformer</vt:lpstr>
      <vt:lpstr>Resultados obtenidos: precisión y confiabilidad del modelo LSTM</vt:lpstr>
      <vt:lpstr>Razones del desempeño superior de LSTM en este contexto</vt:lpstr>
      <vt:lpstr>Valor estratégico y retorno de inversión para la planta</vt:lpstr>
      <vt:lpstr>Reducción de costos de mantenimiento y emergencias</vt:lpstr>
      <vt:lpstr>Incremento en la disponibilidad y eficiencia de la producción</vt:lpstr>
      <vt:lpstr>Caso de negocio: potencial de ahorro y mejora competitiva</vt:lpstr>
      <vt:lpstr>Plan de implementación y siguientes pasos</vt:lpstr>
      <vt:lpstr>Requerimientos para la adopción del modelo en la planta</vt:lpstr>
      <vt:lpstr>Cronograma estimado y etapas principales del proyecto</vt:lpstr>
      <vt:lpstr>Medición de resultados y optimización continua</vt:lpstr>
      <vt:lpstr>Conclusión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Abel Valcarcel</dc:creator>
  <cp:lastModifiedBy>Abel Valcarcel</cp:lastModifiedBy>
  <cp:revision>1</cp:revision>
  <dcterms:created xsi:type="dcterms:W3CDTF">2025-08-09T19:17:09Z</dcterms:created>
  <dcterms:modified xsi:type="dcterms:W3CDTF">2025-08-09T19:51:33Z</dcterms:modified>
</cp:coreProperties>
</file>